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7" r:id="rId2"/>
    <p:sldId id="293" r:id="rId3"/>
    <p:sldId id="292" r:id="rId4"/>
    <p:sldId id="259" r:id="rId5"/>
    <p:sldId id="260" r:id="rId6"/>
    <p:sldId id="276" r:id="rId7"/>
    <p:sldId id="277" r:id="rId8"/>
    <p:sldId id="278" r:id="rId9"/>
    <p:sldId id="279" r:id="rId10"/>
    <p:sldId id="280" r:id="rId11"/>
    <p:sldId id="268" r:id="rId12"/>
    <p:sldId id="267" r:id="rId13"/>
    <p:sldId id="294" r:id="rId14"/>
    <p:sldId id="269" r:id="rId15"/>
    <p:sldId id="270" r:id="rId16"/>
    <p:sldId id="263" r:id="rId17"/>
    <p:sldId id="265" r:id="rId18"/>
    <p:sldId id="275" r:id="rId19"/>
    <p:sldId id="289" r:id="rId20"/>
    <p:sldId id="290" r:id="rId21"/>
    <p:sldId id="288" r:id="rId22"/>
    <p:sldId id="291"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69" d="100"/>
          <a:sy n="69" d="100"/>
        </p:scale>
        <p:origin x="-654"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92171-DCCE-4048-A841-6149F9DCD723}" type="datetimeFigureOut">
              <a:rPr lang="id-ID" smtClean="0"/>
              <a:pPr/>
              <a:t>13/09/2020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E5E11-8B79-4D35-AA9B-DBC5074A0264}" type="slidenum">
              <a:rPr lang="id-ID" smtClean="0"/>
              <a:pPr/>
              <a:t>‹#›</a:t>
            </a:fld>
            <a:endParaRPr lang="id-ID"/>
          </a:p>
        </p:txBody>
      </p:sp>
    </p:spTree>
    <p:extLst>
      <p:ext uri="{BB962C8B-B14F-4D97-AF65-F5344CB8AC3E}">
        <p14:creationId xmlns:p14="http://schemas.microsoft.com/office/powerpoint/2010/main" xmlns="" val="247410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381000" y="685800"/>
            <a:ext cx="6096000" cy="3429000"/>
          </a:xfrm>
          <a:ln/>
        </p:spPr>
      </p:sp>
      <p:sp>
        <p:nvSpPr>
          <p:cNvPr id="8195"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xmlns="" val="321011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968E46-66EA-4E5C-B35B-36DCBA12C6BF}" type="slidenum">
              <a:rPr lang="en-US"/>
              <a:pPr eaLnBrk="1" hangingPunct="1"/>
              <a:t>18</a:t>
            </a:fld>
            <a:endParaRPr lang="en-US"/>
          </a:p>
        </p:txBody>
      </p:sp>
      <p:sp>
        <p:nvSpPr>
          <p:cNvPr id="675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xmlns="" val="233038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9/13/2020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9/13/2020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9/13/2020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9/13/2020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9/13/2020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Pilar%20Energi%20Roadmap-2013-2016.pdf" TargetMode="External"/><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gif"/><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8133" y="2382185"/>
            <a:ext cx="11049000" cy="1938992"/>
          </a:xfrm>
          <a:prstGeom prst="rect">
            <a:avLst/>
          </a:prstGeom>
          <a:noFill/>
        </p:spPr>
        <p:txBody>
          <a:bodyPr wrap="square" rtlCol="0">
            <a:spAutoFit/>
          </a:bodyPr>
          <a:lstStyle/>
          <a:p>
            <a:pPr algn="ctr"/>
            <a:r>
              <a:rPr lang="id-ID" sz="6000" b="1" dirty="0" smtClean="0">
                <a:solidFill>
                  <a:srgbClr val="FFFF00"/>
                </a:solidFill>
                <a:effectLst>
                  <a:outerShdw blurRad="38100" dist="38100" dir="2700000" algn="tl">
                    <a:srgbClr val="000000">
                      <a:alpha val="43137"/>
                    </a:srgbClr>
                  </a:outerShdw>
                </a:effectLst>
              </a:rPr>
              <a:t>PENYUSUNAN</a:t>
            </a:r>
          </a:p>
          <a:p>
            <a:pPr algn="ctr"/>
            <a:r>
              <a:rPr lang="en-US" sz="6000" b="1" dirty="0" smtClean="0">
                <a:solidFill>
                  <a:srgbClr val="FFFF00"/>
                </a:solidFill>
                <a:effectLst>
                  <a:outerShdw blurRad="38100" dist="38100" dir="2700000" algn="tl">
                    <a:srgbClr val="000000">
                      <a:alpha val="43137"/>
                    </a:srgbClr>
                  </a:outerShdw>
                </a:effectLst>
              </a:rPr>
              <a:t>Road </a:t>
            </a:r>
            <a:r>
              <a:rPr lang="en-US" sz="6000" b="1" dirty="0">
                <a:solidFill>
                  <a:srgbClr val="FFFF00"/>
                </a:solidFill>
                <a:effectLst>
                  <a:outerShdw blurRad="38100" dist="38100" dir="2700000" algn="tl">
                    <a:srgbClr val="000000">
                      <a:alpha val="43137"/>
                    </a:srgbClr>
                  </a:outerShdw>
                </a:effectLst>
              </a:rPr>
              <a:t>Map </a:t>
            </a:r>
            <a:r>
              <a:rPr lang="en-US" sz="6000" b="1" dirty="0" err="1" smtClean="0">
                <a:solidFill>
                  <a:srgbClr val="FFFF00"/>
                </a:solidFill>
                <a:effectLst>
                  <a:outerShdw blurRad="38100" dist="38100" dir="2700000" algn="tl">
                    <a:srgbClr val="000000">
                      <a:alpha val="43137"/>
                    </a:srgbClr>
                  </a:outerShdw>
                </a:effectLst>
              </a:rPr>
              <a:t>Penelitian</a:t>
            </a:r>
            <a:endParaRPr lang="en-US" sz="6000" b="1" dirty="0">
              <a:solidFill>
                <a:srgbClr val="FFFF00"/>
              </a:solidFill>
              <a:effectLst>
                <a:outerShdw blurRad="38100" dist="38100" dir="2700000" algn="tl">
                  <a:srgbClr val="000000">
                    <a:alpha val="43137"/>
                  </a:srgbClr>
                </a:outerShdw>
              </a:effectLst>
            </a:endParaRPr>
          </a:p>
        </p:txBody>
      </p:sp>
      <p:grpSp>
        <p:nvGrpSpPr>
          <p:cNvPr id="6" name="Group 5"/>
          <p:cNvGrpSpPr/>
          <p:nvPr/>
        </p:nvGrpSpPr>
        <p:grpSpPr>
          <a:xfrm>
            <a:off x="-166254" y="1"/>
            <a:ext cx="12385964" cy="1981199"/>
            <a:chOff x="0" y="1"/>
            <a:chExt cx="12192000" cy="2014882"/>
          </a:xfrm>
        </p:grpSpPr>
        <p:pic>
          <p:nvPicPr>
            <p:cNvPr id="3" name="Picture 2" descr="C:\Users\deka\Pictures\unair.png"/>
            <p:cNvPicPr>
              <a:picLocks noChangeAspect="1" noChangeArrowheads="1"/>
            </p:cNvPicPr>
            <p:nvPr/>
          </p:nvPicPr>
          <p:blipFill>
            <a:blip r:embed="rId2"/>
            <a:srcRect/>
            <a:stretch>
              <a:fillRect/>
            </a:stretch>
          </p:blipFill>
          <p:spPr bwMode="auto">
            <a:xfrm>
              <a:off x="0" y="1"/>
              <a:ext cx="12192000" cy="2014882"/>
            </a:xfrm>
            <a:prstGeom prst="rect">
              <a:avLst/>
            </a:prstGeom>
            <a:noFill/>
            <a:ln w="9525">
              <a:noFill/>
              <a:miter lim="800000"/>
              <a:headEnd/>
              <a:tailEnd/>
            </a:ln>
          </p:spPr>
        </p:pic>
        <p:pic>
          <p:nvPicPr>
            <p:cNvPr id="4" name="Picture 3" descr="LOGO UNAIR EMBOSS"/>
            <p:cNvPicPr/>
            <p:nvPr/>
          </p:nvPicPr>
          <p:blipFill>
            <a:blip r:embed="rId3" cstate="print">
              <a:lum contrast="10000"/>
            </a:blip>
            <a:srcRect/>
            <a:stretch>
              <a:fillRect/>
            </a:stretch>
          </p:blipFill>
          <p:spPr bwMode="auto">
            <a:xfrm>
              <a:off x="728133" y="100052"/>
              <a:ext cx="1210734" cy="1271548"/>
            </a:xfrm>
            <a:prstGeom prst="rect">
              <a:avLst/>
            </a:prstGeom>
            <a:ln>
              <a:noFill/>
            </a:ln>
            <a:effectLst>
              <a:outerShdw blurRad="190500" algn="tl" rotWithShape="0">
                <a:srgbClr val="000000">
                  <a:alpha val="70000"/>
                </a:srgbClr>
              </a:outerShdw>
            </a:effectLst>
          </p:spPr>
        </p:pic>
      </p:grpSp>
      <p:sp>
        <p:nvSpPr>
          <p:cNvPr id="5" name="TextBox 4"/>
          <p:cNvSpPr txBox="1"/>
          <p:nvPr/>
        </p:nvSpPr>
        <p:spPr>
          <a:xfrm>
            <a:off x="7044267" y="6366934"/>
            <a:ext cx="5147733" cy="369332"/>
          </a:xfrm>
          <a:prstGeom prst="rect">
            <a:avLst/>
          </a:prstGeom>
          <a:noFill/>
        </p:spPr>
        <p:txBody>
          <a:bodyPr wrap="square" rtlCol="0">
            <a:spAutoFit/>
          </a:bodyPr>
          <a:lstStyle/>
          <a:p>
            <a:r>
              <a:rPr lang="id-ID" dirty="0" smtClean="0"/>
              <a:t>LPPM Universitas Jember, 14 September 2020</a:t>
            </a:r>
            <a:endParaRPr lang="id-ID" dirty="0"/>
          </a:p>
        </p:txBody>
      </p:sp>
    </p:spTree>
    <p:extLst>
      <p:ext uri="{BB962C8B-B14F-4D97-AF65-F5344CB8AC3E}">
        <p14:creationId xmlns:p14="http://schemas.microsoft.com/office/powerpoint/2010/main" xmlns="" val="4180214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idx="1"/>
          </p:nvPr>
        </p:nvSpPr>
        <p:spPr>
          <a:xfrm>
            <a:off x="584428" y="405948"/>
            <a:ext cx="9691686" cy="5457825"/>
          </a:xfrm>
        </p:spPr>
        <p:txBody>
          <a:bodyPr/>
          <a:lstStyle/>
          <a:p>
            <a:pPr marL="0" indent="0">
              <a:lnSpc>
                <a:spcPct val="90000"/>
              </a:lnSpc>
              <a:buNone/>
              <a:defRPr/>
            </a:pPr>
            <a:r>
              <a:rPr lang="id-ID" sz="4000" b="1" dirty="0">
                <a:solidFill>
                  <a:srgbClr val="FFC000"/>
                </a:solidFill>
              </a:rPr>
              <a:t>P</a:t>
            </a:r>
            <a:r>
              <a:rPr lang="sq-AL" sz="4000" b="1" dirty="0">
                <a:solidFill>
                  <a:srgbClr val="FFC000"/>
                </a:solidFill>
              </a:rPr>
              <a:t>enelitian</a:t>
            </a:r>
            <a:r>
              <a:rPr lang="id-ID" sz="4000" b="1" dirty="0">
                <a:solidFill>
                  <a:srgbClr val="FFC000"/>
                </a:solidFill>
              </a:rPr>
              <a:t>-penelitian yang terdapat dalam </a:t>
            </a:r>
            <a:r>
              <a:rPr lang="id-ID" sz="4000" b="1" i="1" dirty="0">
                <a:solidFill>
                  <a:srgbClr val="FFC000"/>
                </a:solidFill>
              </a:rPr>
              <a:t>road map </a:t>
            </a:r>
            <a:r>
              <a:rPr lang="id-ID" sz="4000" b="1" dirty="0">
                <a:solidFill>
                  <a:srgbClr val="FFC000"/>
                </a:solidFill>
              </a:rPr>
              <a:t>hasilnya diharapkan</a:t>
            </a:r>
            <a:r>
              <a:rPr lang="en-US" sz="4000" b="1" dirty="0">
                <a:solidFill>
                  <a:srgbClr val="FFC000"/>
                </a:solidFill>
              </a:rPr>
              <a:t>:</a:t>
            </a:r>
            <a:endParaRPr lang="sq-AL" sz="4000" b="1" dirty="0">
              <a:solidFill>
                <a:srgbClr val="FFC000"/>
              </a:solidFill>
            </a:endParaRPr>
          </a:p>
          <a:p>
            <a:pPr marL="609600" indent="-609600">
              <a:lnSpc>
                <a:spcPct val="90000"/>
              </a:lnSpc>
              <a:buNone/>
              <a:tabLst>
                <a:tab pos="7083425" algn="l"/>
              </a:tabLst>
              <a:defRPr/>
            </a:pPr>
            <a:endParaRPr lang="sq-AL" sz="1000" b="1" dirty="0">
              <a:solidFill>
                <a:srgbClr val="FFC000"/>
              </a:solidFill>
            </a:endParaRPr>
          </a:p>
          <a:p>
            <a:pPr marL="609600" indent="-609600">
              <a:lnSpc>
                <a:spcPct val="90000"/>
              </a:lnSpc>
              <a:buClr>
                <a:srgbClr val="66FFFF"/>
              </a:buClr>
              <a:buFont typeface="Wingdings" pitchFamily="2" charset="2"/>
              <a:buChar char="v"/>
              <a:defRPr/>
            </a:pPr>
            <a:r>
              <a:rPr lang="sq-AL" sz="3600" b="1" dirty="0"/>
              <a:t>layak untuk dipublikasi dalam </a:t>
            </a:r>
            <a:r>
              <a:rPr lang="sq-AL" sz="3600" b="1" noProof="1"/>
              <a:t>jurnal ilmiah, khususnya jurnal ilmiah internasional</a:t>
            </a:r>
            <a:r>
              <a:rPr lang="en-US" sz="3600" b="1" noProof="1"/>
              <a:t>;</a:t>
            </a:r>
            <a:endParaRPr lang="sq-AL" sz="3600" b="1" noProof="1"/>
          </a:p>
          <a:p>
            <a:pPr marL="609600" indent="-609600">
              <a:lnSpc>
                <a:spcPct val="90000"/>
              </a:lnSpc>
              <a:buClr>
                <a:srgbClr val="66FFFF"/>
              </a:buClr>
              <a:buFont typeface="Wingdings" pitchFamily="2" charset="2"/>
              <a:buChar char="v"/>
              <a:defRPr/>
            </a:pPr>
            <a:r>
              <a:rPr lang="sq-AL" sz="3600" b="1" noProof="1"/>
              <a:t>layak untuk dipatenkan</a:t>
            </a:r>
            <a:r>
              <a:rPr lang="id-ID" sz="3600" b="1" noProof="1"/>
              <a:t> bila memiliki nilai komersial yang tinggi</a:t>
            </a:r>
            <a:r>
              <a:rPr lang="id-ID" sz="3600" b="1" noProof="1" smtClean="0"/>
              <a:t>.</a:t>
            </a:r>
          </a:p>
          <a:p>
            <a:pPr marL="609600" indent="-609600">
              <a:lnSpc>
                <a:spcPct val="90000"/>
              </a:lnSpc>
              <a:buClr>
                <a:srgbClr val="66FFFF"/>
              </a:buClr>
              <a:buFont typeface="Wingdings" pitchFamily="2" charset="2"/>
              <a:buChar char="v"/>
              <a:defRPr/>
            </a:pPr>
            <a:r>
              <a:rPr lang="id-ID" sz="3600" b="1" noProof="1" smtClean="0"/>
              <a:t>Dapat dimanfaatkan masyarakat</a:t>
            </a:r>
            <a:endParaRPr lang="sq-AL" sz="3600" b="1" noProof="1"/>
          </a:p>
          <a:p>
            <a:pPr marL="609600" indent="-609600">
              <a:lnSpc>
                <a:spcPct val="90000"/>
              </a:lnSpc>
              <a:defRPr/>
            </a:pPr>
            <a:endParaRPr lang="id-ID" sz="3600" dirty="0"/>
          </a:p>
        </p:txBody>
      </p:sp>
      <p:grpSp>
        <p:nvGrpSpPr>
          <p:cNvPr id="3" name="Group 2"/>
          <p:cNvGrpSpPr/>
          <p:nvPr/>
        </p:nvGrpSpPr>
        <p:grpSpPr>
          <a:xfrm>
            <a:off x="10436233" y="-13855"/>
            <a:ext cx="1700346" cy="1177640"/>
            <a:chOff x="10436233" y="-13855"/>
            <a:chExt cx="1700346" cy="1177640"/>
          </a:xfrm>
        </p:grpSpPr>
        <p:pic>
          <p:nvPicPr>
            <p:cNvPr id="4" name="Picture 31" descr="unair.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a:blip r:embed="rId3"/>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3506463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23875" y="295275"/>
            <a:ext cx="9020175" cy="792162"/>
          </a:xfrm>
          <a:prstGeom prst="rect">
            <a:avLst/>
          </a:prstGeom>
        </p:spPr>
        <p:txBody>
          <a:bodyPr/>
          <a:lstStyle/>
          <a:p>
            <a:pPr algn="ctr" defTabSz="914400" fontAlgn="base">
              <a:spcBef>
                <a:spcPct val="0"/>
              </a:spcBef>
              <a:spcAft>
                <a:spcPct val="0"/>
              </a:spcAft>
              <a:defRPr/>
            </a:pPr>
            <a:r>
              <a:rPr lang="id-ID" sz="2800" b="1" dirty="0">
                <a:solidFill>
                  <a:srgbClr val="FFFF00"/>
                </a:solidFill>
                <a:effectLst>
                  <a:outerShdw blurRad="50000" dist="30000" dir="5400000" algn="tl" rotWithShape="0">
                    <a:srgbClr val="000000">
                      <a:alpha val="30000"/>
                    </a:srgbClr>
                  </a:outerShdw>
                </a:effectLst>
                <a:latin typeface="+mj-lt"/>
                <a:ea typeface="+mj-ea"/>
                <a:cs typeface="+mj-cs"/>
              </a:rPr>
              <a:t>Pengembangan Kepakaran/Track </a:t>
            </a:r>
            <a:r>
              <a:rPr lang="id-ID" sz="2800" b="1" dirty="0" smtClean="0">
                <a:solidFill>
                  <a:srgbClr val="FFFF00"/>
                </a:solidFill>
                <a:effectLst>
                  <a:outerShdw blurRad="50000" dist="30000" dir="5400000" algn="tl" rotWithShape="0">
                    <a:srgbClr val="000000">
                      <a:alpha val="30000"/>
                    </a:srgbClr>
                  </a:outerShdw>
                </a:effectLst>
                <a:latin typeface="+mj-lt"/>
                <a:ea typeface="+mj-ea"/>
                <a:cs typeface="+mj-cs"/>
              </a:rPr>
              <a:t>Record</a:t>
            </a:r>
            <a:endParaRPr lang="en-US" sz="3200" b="1" dirty="0">
              <a:solidFill>
                <a:srgbClr val="FFFF00"/>
              </a:solidFill>
              <a:latin typeface="+mj-lt"/>
              <a:ea typeface="+mj-ea"/>
              <a:cs typeface="+mj-cs"/>
            </a:endParaRPr>
          </a:p>
        </p:txBody>
      </p:sp>
      <p:sp>
        <p:nvSpPr>
          <p:cNvPr id="3" name="Rectangle 3"/>
          <p:cNvSpPr txBox="1">
            <a:spLocks noChangeArrowheads="1"/>
          </p:cNvSpPr>
          <p:nvPr/>
        </p:nvSpPr>
        <p:spPr>
          <a:xfrm>
            <a:off x="361950" y="1300342"/>
            <a:ext cx="9696450" cy="4525963"/>
          </a:xfrm>
          <a:prstGeom prst="rect">
            <a:avLst/>
          </a:prstGeom>
        </p:spPr>
        <p:txBody>
          <a:bodyPr/>
          <a:lstStyle/>
          <a:p>
            <a:pPr marL="800100" lvl="1" indent="-342900" defTabSz="914400" fontAlgn="base">
              <a:lnSpc>
                <a:spcPct val="150000"/>
              </a:lnSpc>
              <a:spcBef>
                <a:spcPct val="20000"/>
              </a:spcBef>
              <a:spcAft>
                <a:spcPct val="0"/>
              </a:spcAft>
              <a:buFont typeface="+mj-lt"/>
              <a:buAutoNum type="arabicPeriod"/>
              <a:defRPr/>
            </a:pPr>
            <a:r>
              <a:rPr lang="id-ID" dirty="0"/>
              <a:t>Men</a:t>
            </a:r>
            <a:r>
              <a:rPr lang="en-US" dirty="0" err="1"/>
              <a:t>entukan</a:t>
            </a:r>
            <a:r>
              <a:rPr lang="en-US" dirty="0"/>
              <a:t> </a:t>
            </a:r>
            <a:r>
              <a:rPr lang="en-US" dirty="0" err="1">
                <a:solidFill>
                  <a:srgbClr val="FFFF00"/>
                </a:solidFill>
              </a:rPr>
              <a:t>fokus</a:t>
            </a:r>
            <a:r>
              <a:rPr lang="en-US" dirty="0">
                <a:solidFill>
                  <a:srgbClr val="0070C0"/>
                </a:solidFill>
              </a:rPr>
              <a:t> </a:t>
            </a:r>
            <a:r>
              <a:rPr lang="en-US" dirty="0" err="1"/>
              <a:t>dan</a:t>
            </a:r>
            <a:r>
              <a:rPr lang="en-US" dirty="0"/>
              <a:t> </a:t>
            </a:r>
            <a:r>
              <a:rPr lang="en-US" dirty="0" err="1"/>
              <a:t>bidang</a:t>
            </a:r>
            <a:r>
              <a:rPr lang="en-US" dirty="0"/>
              <a:t> </a:t>
            </a:r>
            <a:r>
              <a:rPr lang="en-US" dirty="0" err="1"/>
              <a:t>minat</a:t>
            </a:r>
            <a:endParaRPr lang="en-US" dirty="0"/>
          </a:p>
          <a:p>
            <a:pPr marL="800100" lvl="1" indent="-342900" defTabSz="914400" fontAlgn="base">
              <a:lnSpc>
                <a:spcPct val="150000"/>
              </a:lnSpc>
              <a:spcBef>
                <a:spcPct val="20000"/>
              </a:spcBef>
              <a:spcAft>
                <a:spcPct val="0"/>
              </a:spcAft>
              <a:buFont typeface="+mj-lt"/>
              <a:buAutoNum type="arabicPeriod"/>
              <a:defRPr/>
            </a:pPr>
            <a:r>
              <a:rPr lang="id-ID" dirty="0"/>
              <a:t>Mengi</a:t>
            </a:r>
            <a:r>
              <a:rPr lang="en-US" dirty="0" err="1"/>
              <a:t>kuti</a:t>
            </a:r>
            <a:r>
              <a:rPr lang="en-US" dirty="0"/>
              <a:t> </a:t>
            </a:r>
            <a:r>
              <a:rPr lang="en-US" dirty="0" err="1">
                <a:solidFill>
                  <a:srgbClr val="FFFF00"/>
                </a:solidFill>
              </a:rPr>
              <a:t>perkembangan</a:t>
            </a:r>
            <a:r>
              <a:rPr lang="en-US" dirty="0">
                <a:solidFill>
                  <a:srgbClr val="0070C0"/>
                </a:solidFill>
              </a:rPr>
              <a:t> </a:t>
            </a:r>
            <a:r>
              <a:rPr lang="en-US" dirty="0" err="1"/>
              <a:t>bidang</a:t>
            </a:r>
            <a:r>
              <a:rPr lang="en-US" dirty="0"/>
              <a:t> </a:t>
            </a:r>
            <a:r>
              <a:rPr lang="en-US" dirty="0" err="1"/>
              <a:t>tersebut</a:t>
            </a:r>
            <a:r>
              <a:rPr lang="en-US" dirty="0"/>
              <a:t> </a:t>
            </a:r>
            <a:r>
              <a:rPr lang="en-US" dirty="0" err="1"/>
              <a:t>melalui</a:t>
            </a:r>
            <a:r>
              <a:rPr lang="en-US" dirty="0"/>
              <a:t> </a:t>
            </a:r>
            <a:r>
              <a:rPr lang="en-US" dirty="0" err="1"/>
              <a:t>publikasi</a:t>
            </a:r>
            <a:r>
              <a:rPr lang="en-US" dirty="0"/>
              <a:t> </a:t>
            </a:r>
            <a:r>
              <a:rPr lang="en-US" dirty="0" err="1"/>
              <a:t>dalam</a:t>
            </a:r>
            <a:r>
              <a:rPr lang="en-US" dirty="0"/>
              <a:t> </a:t>
            </a:r>
            <a:r>
              <a:rPr lang="en-US" dirty="0" err="1"/>
              <a:t>jurnal</a:t>
            </a:r>
            <a:r>
              <a:rPr lang="en-US" dirty="0"/>
              <a:t> </a:t>
            </a:r>
            <a:r>
              <a:rPr lang="en-US" dirty="0" err="1"/>
              <a:t>ilmiah</a:t>
            </a:r>
            <a:r>
              <a:rPr lang="en-US" dirty="0"/>
              <a:t> </a:t>
            </a:r>
            <a:r>
              <a:rPr lang="en-US" dirty="0" err="1"/>
              <a:t>atau</a:t>
            </a:r>
            <a:r>
              <a:rPr lang="en-US" dirty="0"/>
              <a:t> proceeding seminar</a:t>
            </a:r>
          </a:p>
          <a:p>
            <a:pPr marL="800100" lvl="1" indent="-342900" defTabSz="914400" fontAlgn="base">
              <a:lnSpc>
                <a:spcPct val="150000"/>
              </a:lnSpc>
              <a:spcBef>
                <a:spcPct val="20000"/>
              </a:spcBef>
              <a:spcAft>
                <a:spcPct val="0"/>
              </a:spcAft>
              <a:buFont typeface="+mj-lt"/>
              <a:buAutoNum type="arabicPeriod"/>
              <a:defRPr/>
            </a:pPr>
            <a:r>
              <a:rPr lang="id-ID" dirty="0">
                <a:solidFill>
                  <a:srgbClr val="FFFF00"/>
                </a:solidFill>
              </a:rPr>
              <a:t>Menyi</a:t>
            </a:r>
            <a:r>
              <a:rPr lang="en-US" dirty="0" err="1">
                <a:solidFill>
                  <a:srgbClr val="FFFF00"/>
                </a:solidFill>
              </a:rPr>
              <a:t>apkan</a:t>
            </a:r>
            <a:r>
              <a:rPr lang="en-US" dirty="0">
                <a:solidFill>
                  <a:srgbClr val="FFFF00"/>
                </a:solidFill>
              </a:rPr>
              <a:t> </a:t>
            </a:r>
            <a:r>
              <a:rPr lang="en-US" dirty="0" err="1">
                <a:solidFill>
                  <a:srgbClr val="FFFF00"/>
                </a:solidFill>
              </a:rPr>
              <a:t>topik-topik</a:t>
            </a:r>
            <a:r>
              <a:rPr lang="en-US" dirty="0">
                <a:solidFill>
                  <a:srgbClr val="FFFF00"/>
                </a:solidFill>
              </a:rPr>
              <a:t> </a:t>
            </a:r>
            <a:r>
              <a:rPr lang="en-US" dirty="0"/>
              <a:t>yang </a:t>
            </a:r>
            <a:r>
              <a:rPr lang="en-US" dirty="0" err="1"/>
              <a:t>terkait</a:t>
            </a:r>
            <a:r>
              <a:rPr lang="en-US" dirty="0"/>
              <a:t> </a:t>
            </a:r>
            <a:r>
              <a:rPr lang="en-US" dirty="0" err="1"/>
              <a:t>dengan</a:t>
            </a:r>
            <a:r>
              <a:rPr lang="en-US" dirty="0"/>
              <a:t> </a:t>
            </a:r>
            <a:r>
              <a:rPr lang="en-US" dirty="0" err="1"/>
              <a:t>pertimbangan</a:t>
            </a:r>
            <a:r>
              <a:rPr lang="en-US" dirty="0"/>
              <a:t> </a:t>
            </a:r>
            <a:r>
              <a:rPr lang="en-US" i="1" dirty="0"/>
              <a:t>state of the art </a:t>
            </a:r>
            <a:r>
              <a:rPr lang="en-US" dirty="0" err="1"/>
              <a:t>dan</a:t>
            </a:r>
            <a:r>
              <a:rPr lang="en-US" dirty="0"/>
              <a:t> </a:t>
            </a:r>
            <a:r>
              <a:rPr lang="en-US" dirty="0" err="1"/>
              <a:t>implementasinya</a:t>
            </a:r>
            <a:r>
              <a:rPr lang="en-US" dirty="0"/>
              <a:t> </a:t>
            </a:r>
            <a:r>
              <a:rPr lang="id-ID" dirty="0"/>
              <a:t>serta menawarkan </a:t>
            </a:r>
            <a:r>
              <a:rPr lang="en-US" dirty="0" err="1"/>
              <a:t>topik-topik</a:t>
            </a:r>
            <a:r>
              <a:rPr lang="en-US" dirty="0"/>
              <a:t> </a:t>
            </a:r>
            <a:r>
              <a:rPr lang="en-US" dirty="0" err="1"/>
              <a:t>tersebut</a:t>
            </a:r>
            <a:r>
              <a:rPr lang="en-US" dirty="0"/>
              <a:t> </a:t>
            </a:r>
            <a:r>
              <a:rPr lang="en-US" dirty="0" err="1"/>
              <a:t>kepada</a:t>
            </a:r>
            <a:r>
              <a:rPr lang="en-US" dirty="0"/>
              <a:t> </a:t>
            </a:r>
            <a:r>
              <a:rPr lang="en-US" dirty="0" err="1"/>
              <a:t>mahasiswa</a:t>
            </a:r>
            <a:r>
              <a:rPr lang="en-US" dirty="0"/>
              <a:t> </a:t>
            </a:r>
            <a:r>
              <a:rPr lang="en-US" dirty="0" err="1"/>
              <a:t>dan</a:t>
            </a:r>
            <a:r>
              <a:rPr lang="en-US" dirty="0"/>
              <a:t> </a:t>
            </a:r>
            <a:r>
              <a:rPr lang="en-US" dirty="0" err="1"/>
              <a:t>rekan</a:t>
            </a:r>
            <a:r>
              <a:rPr lang="en-US" dirty="0"/>
              <a:t> </a:t>
            </a:r>
            <a:r>
              <a:rPr lang="en-US" dirty="0" err="1"/>
              <a:t>untuk</a:t>
            </a:r>
            <a:r>
              <a:rPr lang="en-US" dirty="0"/>
              <a:t> </a:t>
            </a:r>
            <a:r>
              <a:rPr lang="en-US" dirty="0" err="1"/>
              <a:t>dibahas</a:t>
            </a:r>
            <a:r>
              <a:rPr lang="en-US" dirty="0"/>
              <a:t> </a:t>
            </a:r>
            <a:r>
              <a:rPr lang="en-US" dirty="0" err="1"/>
              <a:t>dalam</a:t>
            </a:r>
            <a:r>
              <a:rPr lang="en-US" dirty="0"/>
              <a:t> </a:t>
            </a:r>
            <a:r>
              <a:rPr lang="en-US" dirty="0" err="1"/>
              <a:t>diskusi</a:t>
            </a:r>
            <a:r>
              <a:rPr lang="en-US" dirty="0"/>
              <a:t>. </a:t>
            </a:r>
            <a:endParaRPr lang="id-ID" dirty="0"/>
          </a:p>
          <a:p>
            <a:pPr marL="800100" lvl="1" indent="-342900" defTabSz="914400" fontAlgn="base">
              <a:lnSpc>
                <a:spcPct val="150000"/>
              </a:lnSpc>
              <a:spcBef>
                <a:spcPct val="20000"/>
              </a:spcBef>
              <a:spcAft>
                <a:spcPct val="0"/>
              </a:spcAft>
              <a:buFont typeface="+mj-lt"/>
              <a:buAutoNum type="arabicPeriod"/>
              <a:defRPr/>
            </a:pPr>
            <a:r>
              <a:rPr lang="id-ID" dirty="0"/>
              <a:t>Menyem</a:t>
            </a:r>
            <a:r>
              <a:rPr lang="en-US" dirty="0" err="1"/>
              <a:t>purnakan</a:t>
            </a:r>
            <a:r>
              <a:rPr lang="en-US" dirty="0"/>
              <a:t> </a:t>
            </a:r>
            <a:r>
              <a:rPr lang="en-US" dirty="0" err="1"/>
              <a:t>topik-topik</a:t>
            </a:r>
            <a:r>
              <a:rPr lang="en-US" dirty="0"/>
              <a:t> </a:t>
            </a:r>
            <a:r>
              <a:rPr lang="en-US" dirty="0" err="1"/>
              <a:t>tersebut</a:t>
            </a:r>
            <a:r>
              <a:rPr lang="en-US" dirty="0"/>
              <a:t> </a:t>
            </a:r>
            <a:r>
              <a:rPr lang="en-US" dirty="0" err="1"/>
              <a:t>dengan</a:t>
            </a:r>
            <a:r>
              <a:rPr lang="en-US" dirty="0"/>
              <a:t> </a:t>
            </a:r>
            <a:r>
              <a:rPr lang="en-US" dirty="0" err="1"/>
              <a:t>membuat</a:t>
            </a:r>
            <a:r>
              <a:rPr lang="en-US" dirty="0"/>
              <a:t> </a:t>
            </a:r>
            <a:r>
              <a:rPr lang="en-US" dirty="0" err="1"/>
              <a:t>kerangka</a:t>
            </a:r>
            <a:r>
              <a:rPr lang="en-US" dirty="0"/>
              <a:t> </a:t>
            </a:r>
            <a:r>
              <a:rPr lang="en-US" dirty="0" err="1"/>
              <a:t>acuan</a:t>
            </a:r>
            <a:r>
              <a:rPr lang="en-US" dirty="0"/>
              <a:t> </a:t>
            </a:r>
            <a:r>
              <a:rPr lang="en-US" dirty="0" err="1"/>
              <a:t>penelitian</a:t>
            </a:r>
            <a:r>
              <a:rPr lang="en-US" dirty="0"/>
              <a:t> (KAP)</a:t>
            </a:r>
          </a:p>
          <a:p>
            <a:pPr marL="800100" lvl="1" indent="-342900" defTabSz="914400" fontAlgn="base">
              <a:lnSpc>
                <a:spcPct val="150000"/>
              </a:lnSpc>
              <a:spcBef>
                <a:spcPct val="20000"/>
              </a:spcBef>
              <a:spcAft>
                <a:spcPct val="0"/>
              </a:spcAft>
              <a:buFont typeface="+mj-lt"/>
              <a:buAutoNum type="arabicPeriod"/>
              <a:defRPr/>
            </a:pPr>
            <a:r>
              <a:rPr lang="en-US" dirty="0" err="1"/>
              <a:t>Sempurnakan</a:t>
            </a:r>
            <a:r>
              <a:rPr lang="en-US" dirty="0"/>
              <a:t> KAP </a:t>
            </a:r>
            <a:r>
              <a:rPr lang="en-US" dirty="0" err="1"/>
              <a:t>menjadi</a:t>
            </a:r>
            <a:r>
              <a:rPr lang="en-US" dirty="0"/>
              <a:t> </a:t>
            </a:r>
            <a:r>
              <a:rPr lang="en-US" dirty="0" err="1"/>
              <a:t>sebuah</a:t>
            </a:r>
            <a:r>
              <a:rPr lang="en-US" dirty="0"/>
              <a:t> proposal yang BAIK </a:t>
            </a:r>
            <a:r>
              <a:rPr lang="en-US" dirty="0" err="1"/>
              <a:t>untuk</a:t>
            </a:r>
            <a:r>
              <a:rPr lang="en-US" dirty="0"/>
              <a:t> </a:t>
            </a:r>
            <a:r>
              <a:rPr lang="en-US" dirty="0" err="1"/>
              <a:t>diajukan</a:t>
            </a:r>
            <a:r>
              <a:rPr lang="en-US" dirty="0"/>
              <a:t> </a:t>
            </a:r>
            <a:r>
              <a:rPr lang="en-US" dirty="0" err="1"/>
              <a:t>ke</a:t>
            </a:r>
            <a:r>
              <a:rPr lang="en-US" dirty="0"/>
              <a:t> </a:t>
            </a:r>
            <a:r>
              <a:rPr lang="en-US" dirty="0" err="1"/>
              <a:t>donatur</a:t>
            </a:r>
            <a:r>
              <a:rPr lang="en-US" dirty="0"/>
              <a:t> </a:t>
            </a:r>
            <a:r>
              <a:rPr lang="en-US" dirty="0" err="1"/>
              <a:t>atau</a:t>
            </a:r>
            <a:r>
              <a:rPr lang="en-US" dirty="0"/>
              <a:t> </a:t>
            </a:r>
            <a:r>
              <a:rPr lang="en-US" dirty="0" err="1"/>
              <a:t>dikompetisikan</a:t>
            </a:r>
            <a:r>
              <a:rPr lang="en-US" dirty="0"/>
              <a:t>.  </a:t>
            </a:r>
          </a:p>
          <a:p>
            <a:pPr marL="800100" lvl="1" indent="-342900" defTabSz="914400" fontAlgn="base">
              <a:lnSpc>
                <a:spcPct val="150000"/>
              </a:lnSpc>
              <a:spcBef>
                <a:spcPct val="20000"/>
              </a:spcBef>
              <a:spcAft>
                <a:spcPct val="0"/>
              </a:spcAft>
              <a:buFont typeface="+mj-lt"/>
              <a:buAutoNum type="arabicPeriod"/>
              <a:defRPr/>
            </a:pPr>
            <a:r>
              <a:rPr lang="en-US" dirty="0" err="1"/>
              <a:t>Kerjakan</a:t>
            </a:r>
            <a:r>
              <a:rPr lang="en-US" dirty="0"/>
              <a:t> KAP </a:t>
            </a:r>
            <a:r>
              <a:rPr lang="en-US" dirty="0" err="1"/>
              <a:t>dengan</a:t>
            </a:r>
            <a:r>
              <a:rPr lang="en-US" dirty="0"/>
              <a:t> </a:t>
            </a:r>
            <a:r>
              <a:rPr lang="en-US" dirty="0" err="1"/>
              <a:t>atau</a:t>
            </a:r>
            <a:r>
              <a:rPr lang="en-US" dirty="0"/>
              <a:t> </a:t>
            </a:r>
            <a:r>
              <a:rPr lang="en-US" dirty="0" err="1"/>
              <a:t>tanpa</a:t>
            </a:r>
            <a:r>
              <a:rPr lang="en-US" dirty="0"/>
              <a:t> </a:t>
            </a:r>
            <a:r>
              <a:rPr lang="en-US" dirty="0" err="1"/>
              <a:t>dukungan</a:t>
            </a:r>
            <a:r>
              <a:rPr lang="en-US" dirty="0"/>
              <a:t> </a:t>
            </a:r>
            <a:r>
              <a:rPr lang="en-US" dirty="0" err="1"/>
              <a:t>penuh</a:t>
            </a:r>
            <a:r>
              <a:rPr lang="en-US" dirty="0"/>
              <a:t> </a:t>
            </a:r>
            <a:r>
              <a:rPr lang="en-US" dirty="0" err="1"/>
              <a:t>dari</a:t>
            </a:r>
            <a:r>
              <a:rPr lang="en-US" dirty="0"/>
              <a:t> </a:t>
            </a:r>
            <a:r>
              <a:rPr lang="en-US" dirty="0" err="1"/>
              <a:t>Donatur</a:t>
            </a:r>
            <a:endParaRPr lang="en-US" dirty="0"/>
          </a:p>
          <a:p>
            <a:pPr marL="800100" lvl="1" indent="-342900" defTabSz="914400" fontAlgn="base">
              <a:lnSpc>
                <a:spcPct val="150000"/>
              </a:lnSpc>
              <a:spcBef>
                <a:spcPct val="20000"/>
              </a:spcBef>
              <a:spcAft>
                <a:spcPct val="0"/>
              </a:spcAft>
              <a:buFont typeface="+mj-lt"/>
              <a:buAutoNum type="arabicPeriod"/>
              <a:defRPr/>
            </a:pPr>
            <a:r>
              <a:rPr lang="en-US" dirty="0" err="1"/>
              <a:t>Mulailah</a:t>
            </a:r>
            <a:r>
              <a:rPr lang="en-US" dirty="0"/>
              <a:t> </a:t>
            </a:r>
            <a:r>
              <a:rPr lang="en-US" dirty="0" err="1"/>
              <a:t>untuk</a:t>
            </a:r>
            <a:r>
              <a:rPr lang="en-US" dirty="0"/>
              <a:t> </a:t>
            </a:r>
            <a:r>
              <a:rPr lang="en-US" dirty="0" err="1">
                <a:solidFill>
                  <a:srgbClr val="FFFF00"/>
                </a:solidFill>
              </a:rPr>
              <a:t>konsisten</a:t>
            </a:r>
            <a:r>
              <a:rPr lang="en-US" dirty="0"/>
              <a:t> </a:t>
            </a:r>
            <a:r>
              <a:rPr lang="en-US" dirty="0" err="1"/>
              <a:t>meneliti</a:t>
            </a:r>
            <a:r>
              <a:rPr lang="en-US" dirty="0"/>
              <a:t> </a:t>
            </a:r>
            <a:r>
              <a:rPr lang="en-US" dirty="0" err="1"/>
              <a:t>bidang</a:t>
            </a:r>
            <a:r>
              <a:rPr lang="en-US" dirty="0"/>
              <a:t> </a:t>
            </a:r>
            <a:r>
              <a:rPr lang="en-US" dirty="0" err="1"/>
              <a:t>tersebut</a:t>
            </a:r>
            <a:endParaRPr lang="en-US" dirty="0"/>
          </a:p>
        </p:txBody>
      </p:sp>
      <p:grpSp>
        <p:nvGrpSpPr>
          <p:cNvPr id="4" name="Group 3"/>
          <p:cNvGrpSpPr/>
          <p:nvPr/>
        </p:nvGrpSpPr>
        <p:grpSpPr>
          <a:xfrm>
            <a:off x="10436233" y="-13855"/>
            <a:ext cx="1700346" cy="1177640"/>
            <a:chOff x="10436233" y="-13855"/>
            <a:chExt cx="1700346" cy="1177640"/>
          </a:xfrm>
        </p:grpSpPr>
        <p:pic>
          <p:nvPicPr>
            <p:cNvPr id="5" name="Picture 31" descr="unair.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3"/>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3462311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276225"/>
            <a:ext cx="8229600" cy="1143000"/>
          </a:xfrm>
          <a:prstGeom prst="rect">
            <a:avLst/>
          </a:prstGeom>
        </p:spPr>
        <p:txBody>
          <a:bodyPr/>
          <a:lstStyle/>
          <a:p>
            <a:pPr algn="ctr" defTabSz="914400" fontAlgn="base">
              <a:spcBef>
                <a:spcPct val="0"/>
              </a:spcBef>
              <a:spcAft>
                <a:spcPct val="0"/>
              </a:spcAft>
              <a:defRPr/>
            </a:pPr>
            <a:r>
              <a:rPr lang="en-US" sz="2800" b="1" dirty="0" err="1">
                <a:solidFill>
                  <a:srgbClr val="FFFF00"/>
                </a:solidFill>
                <a:effectLst>
                  <a:outerShdw blurRad="50000" dist="30000" dir="5400000" algn="tl" rotWithShape="0">
                    <a:srgbClr val="000000">
                      <a:alpha val="30000"/>
                    </a:srgbClr>
                  </a:outerShdw>
                </a:effectLst>
                <a:latin typeface="+mj-lt"/>
                <a:ea typeface="+mj-ea"/>
                <a:cs typeface="+mj-cs"/>
              </a:rPr>
              <a:t>Membangun</a:t>
            </a:r>
            <a:r>
              <a:rPr lang="en-US" sz="2800" b="1" dirty="0">
                <a:solidFill>
                  <a:srgbClr val="FFFF00"/>
                </a:solidFill>
                <a:effectLst>
                  <a:outerShdw blurRad="50000" dist="30000" dir="5400000" algn="tl" rotWithShape="0">
                    <a:srgbClr val="000000">
                      <a:alpha val="30000"/>
                    </a:srgbClr>
                  </a:outerShdw>
                </a:effectLst>
                <a:latin typeface="+mj-lt"/>
                <a:ea typeface="+mj-ea"/>
                <a:cs typeface="+mj-cs"/>
              </a:rPr>
              <a:t> Track Record</a:t>
            </a:r>
            <a:r>
              <a:rPr lang="id-ID" sz="2800" b="1" dirty="0">
                <a:solidFill>
                  <a:srgbClr val="FFFF00"/>
                </a:solidFill>
                <a:effectLst>
                  <a:outerShdw blurRad="50000" dist="30000" dir="5400000" algn="tl" rotWithShape="0">
                    <a:srgbClr val="000000">
                      <a:alpha val="30000"/>
                    </a:srgbClr>
                  </a:outerShdw>
                </a:effectLst>
                <a:latin typeface="+mj-lt"/>
                <a:ea typeface="+mj-ea"/>
                <a:cs typeface="+mj-cs"/>
              </a:rPr>
              <a:t> Laboratorium/Research Group</a:t>
            </a:r>
            <a:endParaRPr lang="en-US" sz="2800" b="1" dirty="0">
              <a:solidFill>
                <a:srgbClr val="FFFF00"/>
              </a:solidFill>
              <a:effectLst>
                <a:outerShdw blurRad="50000" dist="30000" dir="5400000" algn="tl" rotWithShape="0">
                  <a:srgbClr val="000000">
                    <a:alpha val="30000"/>
                  </a:srgbClr>
                </a:outerShdw>
              </a:effectLst>
              <a:latin typeface="+mj-lt"/>
              <a:ea typeface="+mj-ea"/>
              <a:cs typeface="+mj-cs"/>
            </a:endParaRPr>
          </a:p>
        </p:txBody>
      </p:sp>
      <p:sp>
        <p:nvSpPr>
          <p:cNvPr id="3" name="Rectangle 3"/>
          <p:cNvSpPr txBox="1">
            <a:spLocks noChangeArrowheads="1"/>
          </p:cNvSpPr>
          <p:nvPr/>
        </p:nvSpPr>
        <p:spPr>
          <a:xfrm>
            <a:off x="666750" y="1657350"/>
            <a:ext cx="10782300" cy="5486400"/>
          </a:xfrm>
          <a:prstGeom prst="rect">
            <a:avLst/>
          </a:prstGeom>
        </p:spPr>
        <p:txBody>
          <a:bodyPr/>
          <a:lstStyle/>
          <a:p>
            <a:pPr marL="548640" lvl="1" indent="-457200" defTabSz="914400" fontAlgn="base">
              <a:spcBef>
                <a:spcPct val="20000"/>
              </a:spcBef>
              <a:spcAft>
                <a:spcPct val="0"/>
              </a:spcAft>
              <a:buFont typeface="+mj-lt"/>
              <a:buAutoNum type="arabicPeriod"/>
              <a:defRPr/>
            </a:pPr>
            <a:r>
              <a:rPr lang="id-ID" sz="2000" dirty="0"/>
              <a:t>Mengajak</a:t>
            </a:r>
            <a:r>
              <a:rPr lang="en-US" sz="2000" dirty="0"/>
              <a:t> </a:t>
            </a:r>
            <a:r>
              <a:rPr lang="en-US" sz="2000" dirty="0" err="1"/>
              <a:t>beberapa</a:t>
            </a:r>
            <a:r>
              <a:rPr lang="en-US" sz="2000" dirty="0"/>
              <a:t> </a:t>
            </a:r>
            <a:r>
              <a:rPr lang="en-US" sz="2000" dirty="0" err="1"/>
              <a:t>kolega</a:t>
            </a:r>
            <a:r>
              <a:rPr lang="en-US" sz="2000" dirty="0"/>
              <a:t> yang </a:t>
            </a:r>
            <a:r>
              <a:rPr lang="en-US" sz="2000" dirty="0" err="1"/>
              <a:t>berminat</a:t>
            </a:r>
            <a:r>
              <a:rPr lang="en-US" sz="2000" dirty="0"/>
              <a:t> </a:t>
            </a:r>
            <a:r>
              <a:rPr lang="en-US" sz="2000" dirty="0" err="1"/>
              <a:t>pada</a:t>
            </a:r>
            <a:r>
              <a:rPr lang="en-US" sz="2000" dirty="0"/>
              <a:t> </a:t>
            </a:r>
            <a:r>
              <a:rPr lang="en-US" sz="2000" dirty="0" err="1"/>
              <a:t>bidang</a:t>
            </a:r>
            <a:r>
              <a:rPr lang="en-US" sz="2000" dirty="0"/>
              <a:t> </a:t>
            </a:r>
            <a:r>
              <a:rPr lang="en-US" sz="2000" dirty="0" err="1"/>
              <a:t>sejenis</a:t>
            </a:r>
            <a:r>
              <a:rPr lang="en-US" sz="2000" dirty="0"/>
              <a:t> </a:t>
            </a:r>
            <a:r>
              <a:rPr lang="en-US" sz="2000" dirty="0" err="1"/>
              <a:t>atau</a:t>
            </a:r>
            <a:r>
              <a:rPr lang="en-US" sz="2000" dirty="0"/>
              <a:t> </a:t>
            </a:r>
            <a:r>
              <a:rPr lang="en-US" sz="2000" dirty="0" err="1"/>
              <a:t>terkait</a:t>
            </a:r>
            <a:r>
              <a:rPr lang="en-US" sz="2000" dirty="0"/>
              <a:t> </a:t>
            </a:r>
            <a:r>
              <a:rPr lang="en-US" sz="2000" dirty="0" err="1"/>
              <a:t>dalam</a:t>
            </a:r>
            <a:r>
              <a:rPr lang="en-US" sz="2000" dirty="0"/>
              <a:t> </a:t>
            </a:r>
            <a:r>
              <a:rPr lang="en-US" sz="2000" dirty="0" err="1"/>
              <a:t>kelompok</a:t>
            </a:r>
            <a:r>
              <a:rPr lang="en-US" sz="2000" dirty="0"/>
              <a:t> </a:t>
            </a:r>
            <a:r>
              <a:rPr lang="en-US" sz="2000" dirty="0" err="1"/>
              <a:t>diskusi</a:t>
            </a:r>
            <a:r>
              <a:rPr lang="en-US" sz="2000" dirty="0"/>
              <a:t> </a:t>
            </a:r>
            <a:r>
              <a:rPr lang="en-US" sz="2000" dirty="0" err="1"/>
              <a:t>atau</a:t>
            </a:r>
            <a:r>
              <a:rPr lang="en-US" sz="2000" dirty="0"/>
              <a:t> </a:t>
            </a:r>
            <a:r>
              <a:rPr lang="en-US" sz="2000" dirty="0" err="1"/>
              <a:t>penelitian</a:t>
            </a:r>
            <a:r>
              <a:rPr lang="id-ID" sz="2000" dirty="0"/>
              <a:t> untuk berbagi ilmu dan info (weekly)</a:t>
            </a:r>
          </a:p>
          <a:p>
            <a:pPr marL="548640" lvl="1" indent="-457200" defTabSz="914400" fontAlgn="base">
              <a:spcBef>
                <a:spcPct val="20000"/>
              </a:spcBef>
              <a:spcAft>
                <a:spcPct val="0"/>
              </a:spcAft>
              <a:buFont typeface="+mj-lt"/>
              <a:buAutoNum type="arabicPeriod"/>
              <a:defRPr/>
            </a:pPr>
            <a:endParaRPr lang="en-US" sz="2000" dirty="0"/>
          </a:p>
          <a:p>
            <a:pPr marL="548640" lvl="1" indent="-457200" defTabSz="914400" fontAlgn="base">
              <a:spcBef>
                <a:spcPct val="20000"/>
              </a:spcBef>
              <a:spcAft>
                <a:spcPct val="0"/>
              </a:spcAft>
              <a:buFont typeface="+mj-lt"/>
              <a:buAutoNum type="arabicPeriod"/>
              <a:defRPr/>
            </a:pPr>
            <a:r>
              <a:rPr lang="en-US" sz="2000" dirty="0" err="1"/>
              <a:t>Koordinasi</a:t>
            </a:r>
            <a:r>
              <a:rPr lang="en-US" sz="2000" dirty="0"/>
              <a:t> </a:t>
            </a:r>
            <a:r>
              <a:rPr lang="en-US" sz="2000" dirty="0" err="1"/>
              <a:t>dalam</a:t>
            </a:r>
            <a:r>
              <a:rPr lang="en-US" sz="2000" dirty="0"/>
              <a:t> </a:t>
            </a:r>
            <a:r>
              <a:rPr lang="en-US" sz="2000" dirty="0" err="1"/>
              <a:t>menyusun</a:t>
            </a:r>
            <a:r>
              <a:rPr lang="en-US" sz="2000" dirty="0"/>
              <a:t> </a:t>
            </a:r>
            <a:r>
              <a:rPr lang="en-US" sz="2000" dirty="0" err="1"/>
              <a:t>keterkaitan</a:t>
            </a:r>
            <a:r>
              <a:rPr lang="en-US" sz="2000" dirty="0"/>
              <a:t> </a:t>
            </a:r>
            <a:r>
              <a:rPr lang="en-US" sz="2000" dirty="0" err="1"/>
              <a:t>bidang</a:t>
            </a:r>
            <a:r>
              <a:rPr lang="en-US" sz="2000" dirty="0"/>
              <a:t> </a:t>
            </a:r>
            <a:r>
              <a:rPr lang="en-US" sz="2000" dirty="0" err="1"/>
              <a:t>minat</a:t>
            </a:r>
            <a:r>
              <a:rPr lang="en-US" sz="2000" dirty="0"/>
              <a:t> </a:t>
            </a:r>
            <a:r>
              <a:rPr lang="en-US" sz="2000" dirty="0" err="1"/>
              <a:t>dalam</a:t>
            </a:r>
            <a:r>
              <a:rPr lang="en-US" sz="2000" dirty="0"/>
              <a:t> </a:t>
            </a:r>
            <a:r>
              <a:rPr lang="en-US" sz="2000" dirty="0" err="1"/>
              <a:t>suatu</a:t>
            </a:r>
            <a:r>
              <a:rPr lang="en-US" sz="2000" dirty="0"/>
              <a:t> </a:t>
            </a:r>
            <a:r>
              <a:rPr lang="en-US" sz="2000" i="1" dirty="0">
                <a:solidFill>
                  <a:srgbClr val="FFC000"/>
                </a:solidFill>
              </a:rPr>
              <a:t>road map</a:t>
            </a:r>
            <a:r>
              <a:rPr lang="en-US" sz="2000" dirty="0">
                <a:solidFill>
                  <a:srgbClr val="FFC000"/>
                </a:solidFill>
              </a:rPr>
              <a:t> </a:t>
            </a:r>
            <a:r>
              <a:rPr lang="en-US" sz="2000" dirty="0" err="1"/>
              <a:t>penelitian</a:t>
            </a:r>
            <a:r>
              <a:rPr lang="en-US" sz="2000" dirty="0"/>
              <a:t> </a:t>
            </a:r>
            <a:r>
              <a:rPr lang="en-US" sz="2000" dirty="0" err="1"/>
              <a:t>kelompok</a:t>
            </a:r>
            <a:r>
              <a:rPr lang="en-US" sz="2000" dirty="0"/>
              <a:t> </a:t>
            </a:r>
            <a:r>
              <a:rPr lang="en-US" sz="2000" dirty="0" err="1"/>
              <a:t>ke</a:t>
            </a:r>
            <a:r>
              <a:rPr lang="en-US" sz="2000" dirty="0"/>
              <a:t> </a:t>
            </a:r>
            <a:r>
              <a:rPr lang="en-US" sz="2000" dirty="0" err="1"/>
              <a:t>depan</a:t>
            </a:r>
            <a:r>
              <a:rPr lang="en-US" sz="2000" dirty="0"/>
              <a:t>,</a:t>
            </a:r>
            <a:endParaRPr lang="id-ID" sz="2000" dirty="0"/>
          </a:p>
          <a:p>
            <a:pPr marL="548640" lvl="1" indent="-457200" defTabSz="914400" fontAlgn="base">
              <a:spcBef>
                <a:spcPct val="20000"/>
              </a:spcBef>
              <a:spcAft>
                <a:spcPct val="0"/>
              </a:spcAft>
              <a:buFont typeface="+mj-lt"/>
              <a:buAutoNum type="arabicPeriod"/>
              <a:defRPr/>
            </a:pPr>
            <a:endParaRPr lang="en-US" sz="2000" dirty="0"/>
          </a:p>
          <a:p>
            <a:pPr marL="548640" lvl="1" indent="-457200" defTabSz="914400" fontAlgn="base">
              <a:spcBef>
                <a:spcPct val="20000"/>
              </a:spcBef>
              <a:spcAft>
                <a:spcPct val="0"/>
              </a:spcAft>
              <a:buFont typeface="+mj-lt"/>
              <a:buAutoNum type="arabicPeriod"/>
              <a:defRPr/>
            </a:pPr>
            <a:r>
              <a:rPr lang="id-ID" sz="2000" dirty="0"/>
              <a:t>M</a:t>
            </a:r>
            <a:r>
              <a:rPr lang="en-US" sz="2000" dirty="0" err="1"/>
              <a:t>enjalankan</a:t>
            </a:r>
            <a:r>
              <a:rPr lang="id-ID" sz="2000" dirty="0"/>
              <a:t> rencana penelitian </a:t>
            </a:r>
            <a:r>
              <a:rPr lang="en-US" sz="2000" dirty="0" err="1"/>
              <a:t>dalam</a:t>
            </a:r>
            <a:r>
              <a:rPr lang="en-US" sz="2000" dirty="0"/>
              <a:t> </a:t>
            </a:r>
            <a:r>
              <a:rPr lang="en-US" sz="2000" dirty="0" err="1"/>
              <a:t>bagian-bagian</a:t>
            </a:r>
            <a:r>
              <a:rPr lang="en-US" sz="2000" dirty="0"/>
              <a:t> </a:t>
            </a:r>
            <a:r>
              <a:rPr lang="en-US" sz="2000" dirty="0" err="1">
                <a:solidFill>
                  <a:srgbClr val="FFC000"/>
                </a:solidFill>
              </a:rPr>
              <a:t>penelitian</a:t>
            </a:r>
            <a:r>
              <a:rPr lang="en-US" sz="2000" dirty="0">
                <a:solidFill>
                  <a:srgbClr val="FFC000"/>
                </a:solidFill>
              </a:rPr>
              <a:t> </a:t>
            </a:r>
            <a:r>
              <a:rPr lang="en-US" sz="2000" dirty="0" err="1">
                <a:solidFill>
                  <a:srgbClr val="FFC000"/>
                </a:solidFill>
              </a:rPr>
              <a:t>mahasiswa</a:t>
            </a:r>
            <a:r>
              <a:rPr lang="en-US" sz="2000" dirty="0">
                <a:solidFill>
                  <a:srgbClr val="FFC000"/>
                </a:solidFill>
              </a:rPr>
              <a:t> </a:t>
            </a:r>
            <a:r>
              <a:rPr lang="en-US" sz="2000" dirty="0"/>
              <a:t>(</a:t>
            </a:r>
            <a:r>
              <a:rPr lang="en-US" sz="2000" dirty="0" err="1"/>
              <a:t>Tugas</a:t>
            </a:r>
            <a:r>
              <a:rPr lang="en-US" sz="2000" dirty="0"/>
              <a:t> </a:t>
            </a:r>
            <a:r>
              <a:rPr lang="en-US" sz="2000" dirty="0" err="1"/>
              <a:t>Akhir</a:t>
            </a:r>
            <a:r>
              <a:rPr lang="en-US" sz="2000" dirty="0"/>
              <a:t>/</a:t>
            </a:r>
            <a:r>
              <a:rPr lang="en-US" sz="2000" dirty="0" err="1"/>
              <a:t>Skripsi</a:t>
            </a:r>
            <a:r>
              <a:rPr lang="en-US" sz="2000" dirty="0"/>
              <a:t>),</a:t>
            </a:r>
            <a:endParaRPr lang="id-ID" sz="2000" dirty="0"/>
          </a:p>
          <a:p>
            <a:pPr marL="548640" lvl="1" indent="-457200" defTabSz="914400" fontAlgn="base">
              <a:spcBef>
                <a:spcPct val="20000"/>
              </a:spcBef>
              <a:spcAft>
                <a:spcPct val="0"/>
              </a:spcAft>
              <a:buFont typeface="+mj-lt"/>
              <a:buAutoNum type="arabicPeriod"/>
              <a:defRPr/>
            </a:pPr>
            <a:endParaRPr lang="en-US" sz="2000" dirty="0"/>
          </a:p>
          <a:p>
            <a:pPr marL="548640" lvl="1" indent="-457200" defTabSz="914400" fontAlgn="base">
              <a:spcBef>
                <a:spcPct val="20000"/>
              </a:spcBef>
              <a:spcAft>
                <a:spcPct val="0"/>
              </a:spcAft>
              <a:buFont typeface="+mj-lt"/>
              <a:buAutoNum type="arabicPeriod"/>
              <a:defRPr/>
            </a:pPr>
            <a:r>
              <a:rPr lang="id-ID" sz="2000" dirty="0"/>
              <a:t>M</a:t>
            </a:r>
            <a:r>
              <a:rPr lang="en-US" sz="2000" dirty="0" err="1"/>
              <a:t>embangun</a:t>
            </a:r>
            <a:r>
              <a:rPr lang="en-US" sz="2000" dirty="0"/>
              <a:t> </a:t>
            </a:r>
            <a:r>
              <a:rPr lang="en-US" sz="2000" dirty="0" err="1"/>
              <a:t>komunikasi</a:t>
            </a:r>
            <a:r>
              <a:rPr lang="en-US" sz="2000" dirty="0"/>
              <a:t> </a:t>
            </a:r>
            <a:r>
              <a:rPr lang="en-US" sz="2000" dirty="0" err="1"/>
              <a:t>dengan</a:t>
            </a:r>
            <a:r>
              <a:rPr lang="en-US" sz="2000" dirty="0"/>
              <a:t> </a:t>
            </a:r>
            <a:r>
              <a:rPr lang="en-US" sz="2000" dirty="0" err="1"/>
              <a:t>kelompok</a:t>
            </a:r>
            <a:r>
              <a:rPr lang="en-US" sz="2000" dirty="0"/>
              <a:t> </a:t>
            </a:r>
            <a:r>
              <a:rPr lang="en-US" sz="2000" dirty="0" err="1"/>
              <a:t>minat</a:t>
            </a:r>
            <a:r>
              <a:rPr lang="en-US" sz="2000" dirty="0"/>
              <a:t> </a:t>
            </a:r>
            <a:r>
              <a:rPr lang="en-US" sz="2000" dirty="0" err="1"/>
              <a:t>sejenis</a:t>
            </a:r>
            <a:r>
              <a:rPr lang="en-US" sz="2000" dirty="0"/>
              <a:t> </a:t>
            </a:r>
            <a:r>
              <a:rPr lang="en-US" sz="2000" dirty="0" err="1"/>
              <a:t>dari</a:t>
            </a:r>
            <a:r>
              <a:rPr lang="en-US" sz="2000" dirty="0"/>
              <a:t> </a:t>
            </a:r>
            <a:r>
              <a:rPr lang="en-US" sz="2000" dirty="0" err="1"/>
              <a:t>universitas</a:t>
            </a:r>
            <a:r>
              <a:rPr lang="en-US" sz="2000" dirty="0"/>
              <a:t> </a:t>
            </a:r>
            <a:r>
              <a:rPr lang="en-US" sz="2000" dirty="0" err="1"/>
              <a:t>atau</a:t>
            </a:r>
            <a:r>
              <a:rPr lang="en-US" sz="2000" dirty="0"/>
              <a:t> </a:t>
            </a:r>
            <a:r>
              <a:rPr lang="en-US" sz="2000" dirty="0" err="1"/>
              <a:t>lembaga</a:t>
            </a:r>
            <a:r>
              <a:rPr lang="en-US" sz="2000" dirty="0"/>
              <a:t> lain</a:t>
            </a:r>
            <a:r>
              <a:rPr lang="id-ID" sz="2000" dirty="0"/>
              <a:t> atau bidang bidang lain (</a:t>
            </a:r>
            <a:r>
              <a:rPr lang="id-ID" sz="2000" dirty="0">
                <a:solidFill>
                  <a:srgbClr val="FFC000"/>
                </a:solidFill>
              </a:rPr>
              <a:t>penjajagan kerjasama</a:t>
            </a:r>
            <a:r>
              <a:rPr lang="id-ID" sz="2000" dirty="0"/>
              <a:t>)</a:t>
            </a:r>
            <a:r>
              <a:rPr lang="en-US" sz="2000" dirty="0"/>
              <a:t>,</a:t>
            </a:r>
            <a:endParaRPr lang="id-ID" sz="2000" dirty="0"/>
          </a:p>
          <a:p>
            <a:pPr marL="548640" lvl="1" indent="-457200" defTabSz="914400" fontAlgn="base">
              <a:spcBef>
                <a:spcPct val="20000"/>
              </a:spcBef>
              <a:spcAft>
                <a:spcPct val="0"/>
              </a:spcAft>
              <a:buFont typeface="+mj-lt"/>
              <a:buAutoNum type="arabicPeriod"/>
              <a:defRPr/>
            </a:pPr>
            <a:endParaRPr lang="en-US" sz="2000" dirty="0"/>
          </a:p>
          <a:p>
            <a:pPr marL="548640" lvl="1" indent="-457200" defTabSz="914400" fontAlgn="base">
              <a:spcBef>
                <a:spcPct val="20000"/>
              </a:spcBef>
              <a:spcAft>
                <a:spcPct val="0"/>
              </a:spcAft>
              <a:buFont typeface="+mj-lt"/>
              <a:buAutoNum type="arabicPeriod"/>
              <a:defRPr/>
            </a:pPr>
            <a:r>
              <a:rPr lang="en-US" sz="2000" dirty="0" err="1"/>
              <a:t>Koordinasi</a:t>
            </a:r>
            <a:r>
              <a:rPr lang="en-US" sz="2000" dirty="0"/>
              <a:t> </a:t>
            </a:r>
            <a:r>
              <a:rPr lang="en-US" sz="2000" dirty="0" err="1"/>
              <a:t>dalam</a:t>
            </a:r>
            <a:r>
              <a:rPr lang="en-US" sz="2000" dirty="0"/>
              <a:t> </a:t>
            </a:r>
            <a:r>
              <a:rPr lang="en-US" sz="2000" dirty="0" err="1"/>
              <a:t>menyusun</a:t>
            </a:r>
            <a:r>
              <a:rPr lang="en-US" sz="2000" dirty="0"/>
              <a:t> proposal-proposal </a:t>
            </a:r>
            <a:r>
              <a:rPr lang="en-US" sz="2000" dirty="0" err="1"/>
              <a:t>penelitian</a:t>
            </a:r>
            <a:r>
              <a:rPr lang="en-US" sz="2000" dirty="0"/>
              <a:t> </a:t>
            </a:r>
            <a:r>
              <a:rPr lang="en-US" sz="2000" dirty="0" err="1"/>
              <a:t>untuk</a:t>
            </a:r>
            <a:r>
              <a:rPr lang="en-US" sz="2000" dirty="0"/>
              <a:t> </a:t>
            </a:r>
            <a:r>
              <a:rPr lang="en-US" sz="2000" dirty="0" err="1"/>
              <a:t>dikompetisikan</a:t>
            </a:r>
            <a:r>
              <a:rPr lang="en-US" sz="2000" dirty="0"/>
              <a:t> </a:t>
            </a:r>
            <a:r>
              <a:rPr lang="en-US" sz="2000" dirty="0" err="1"/>
              <a:t>atau</a:t>
            </a:r>
            <a:r>
              <a:rPr lang="en-US" sz="2000" dirty="0"/>
              <a:t> </a:t>
            </a:r>
            <a:r>
              <a:rPr lang="en-US" sz="2000" dirty="0" err="1"/>
              <a:t>diusulkan</a:t>
            </a:r>
            <a:r>
              <a:rPr lang="en-US" sz="2000" dirty="0"/>
              <a:t> </a:t>
            </a:r>
            <a:r>
              <a:rPr lang="en-US" sz="2000" dirty="0" err="1"/>
              <a:t>ke</a:t>
            </a:r>
            <a:r>
              <a:rPr lang="en-US" sz="2000" dirty="0"/>
              <a:t> </a:t>
            </a:r>
            <a:r>
              <a:rPr lang="en-US" sz="2000" dirty="0" err="1"/>
              <a:t>pihak</a:t>
            </a:r>
            <a:r>
              <a:rPr lang="en-US" sz="2000" dirty="0"/>
              <a:t> </a:t>
            </a:r>
            <a:r>
              <a:rPr lang="id-ID" sz="2000" dirty="0"/>
              <a:t>donor</a:t>
            </a:r>
            <a:endParaRPr lang="en-US" sz="2000" dirty="0"/>
          </a:p>
        </p:txBody>
      </p:sp>
      <p:grpSp>
        <p:nvGrpSpPr>
          <p:cNvPr id="4" name="Group 3"/>
          <p:cNvGrpSpPr/>
          <p:nvPr/>
        </p:nvGrpSpPr>
        <p:grpSpPr>
          <a:xfrm>
            <a:off x="10436233" y="-13855"/>
            <a:ext cx="1700346" cy="1177640"/>
            <a:chOff x="10436233" y="-13855"/>
            <a:chExt cx="1700346" cy="1177640"/>
          </a:xfrm>
        </p:grpSpPr>
        <p:pic>
          <p:nvPicPr>
            <p:cNvPr id="5" name="Picture 31" descr="unair.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3"/>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1137300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31259" y="1579438"/>
            <a:ext cx="2133599" cy="775855"/>
            <a:chOff x="1039084" y="1579438"/>
            <a:chExt cx="2133599" cy="775855"/>
          </a:xfrm>
        </p:grpSpPr>
        <p:sp>
          <p:nvSpPr>
            <p:cNvPr id="4" name="Pentagon 3"/>
            <p:cNvSpPr/>
            <p:nvPr/>
          </p:nvSpPr>
          <p:spPr>
            <a:xfrm>
              <a:off x="1039084" y="1579438"/>
              <a:ext cx="2133599" cy="7758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94501" y="1634854"/>
              <a:ext cx="1773382" cy="646331"/>
            </a:xfrm>
            <a:prstGeom prst="rect">
              <a:avLst/>
            </a:prstGeom>
            <a:noFill/>
          </p:spPr>
          <p:txBody>
            <a:bodyPr wrap="square" rtlCol="0">
              <a:spAutoFit/>
            </a:bodyPr>
            <a:lstStyle/>
            <a:p>
              <a:r>
                <a:rPr lang="en-US" dirty="0" err="1" smtClean="0"/>
                <a:t>Tahap</a:t>
              </a:r>
              <a:r>
                <a:rPr lang="en-US" dirty="0" smtClean="0"/>
                <a:t> …</a:t>
              </a:r>
            </a:p>
            <a:p>
              <a:r>
                <a:rPr lang="en-US" dirty="0" err="1" smtClean="0"/>
                <a:t>Tahun</a:t>
              </a:r>
              <a:r>
                <a:rPr lang="en-US" dirty="0" smtClean="0"/>
                <a:t> ……</a:t>
              </a:r>
              <a:endParaRPr lang="en-US" dirty="0"/>
            </a:p>
          </p:txBody>
        </p:sp>
      </p:grpSp>
      <p:grpSp>
        <p:nvGrpSpPr>
          <p:cNvPr id="7" name="Group 6"/>
          <p:cNvGrpSpPr/>
          <p:nvPr/>
        </p:nvGrpSpPr>
        <p:grpSpPr>
          <a:xfrm>
            <a:off x="3408284" y="1579433"/>
            <a:ext cx="2133599" cy="775855"/>
            <a:chOff x="1039084" y="1579438"/>
            <a:chExt cx="2133599" cy="775855"/>
          </a:xfrm>
        </p:grpSpPr>
        <p:sp>
          <p:nvSpPr>
            <p:cNvPr id="8" name="Pentagon 7"/>
            <p:cNvSpPr/>
            <p:nvPr/>
          </p:nvSpPr>
          <p:spPr>
            <a:xfrm>
              <a:off x="1039084" y="1579438"/>
              <a:ext cx="2133599" cy="7758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94501" y="1634854"/>
              <a:ext cx="1773382" cy="646331"/>
            </a:xfrm>
            <a:prstGeom prst="rect">
              <a:avLst/>
            </a:prstGeom>
            <a:noFill/>
          </p:spPr>
          <p:txBody>
            <a:bodyPr wrap="square" rtlCol="0">
              <a:spAutoFit/>
            </a:bodyPr>
            <a:lstStyle/>
            <a:p>
              <a:r>
                <a:rPr lang="en-US" dirty="0" err="1" smtClean="0"/>
                <a:t>Tahap</a:t>
              </a:r>
              <a:r>
                <a:rPr lang="en-US" dirty="0" smtClean="0"/>
                <a:t> …</a:t>
              </a:r>
            </a:p>
            <a:p>
              <a:r>
                <a:rPr lang="en-US" dirty="0" err="1" smtClean="0"/>
                <a:t>Tahun</a:t>
              </a:r>
              <a:r>
                <a:rPr lang="en-US" dirty="0" smtClean="0"/>
                <a:t> ……</a:t>
              </a:r>
              <a:endParaRPr lang="en-US" dirty="0"/>
            </a:p>
          </p:txBody>
        </p:sp>
      </p:grpSp>
      <p:grpSp>
        <p:nvGrpSpPr>
          <p:cNvPr id="10" name="Group 9"/>
          <p:cNvGrpSpPr/>
          <p:nvPr/>
        </p:nvGrpSpPr>
        <p:grpSpPr>
          <a:xfrm>
            <a:off x="6026729" y="1593293"/>
            <a:ext cx="2133599" cy="775855"/>
            <a:chOff x="1039084" y="1579438"/>
            <a:chExt cx="2133599" cy="775855"/>
          </a:xfrm>
        </p:grpSpPr>
        <p:sp>
          <p:nvSpPr>
            <p:cNvPr id="11" name="Pentagon 10"/>
            <p:cNvSpPr/>
            <p:nvPr/>
          </p:nvSpPr>
          <p:spPr>
            <a:xfrm>
              <a:off x="1039084" y="1579438"/>
              <a:ext cx="2133599" cy="7758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94501" y="1634854"/>
              <a:ext cx="1773382" cy="646331"/>
            </a:xfrm>
            <a:prstGeom prst="rect">
              <a:avLst/>
            </a:prstGeom>
            <a:noFill/>
          </p:spPr>
          <p:txBody>
            <a:bodyPr wrap="square" rtlCol="0">
              <a:spAutoFit/>
            </a:bodyPr>
            <a:lstStyle/>
            <a:p>
              <a:r>
                <a:rPr lang="en-US" dirty="0" err="1" smtClean="0"/>
                <a:t>Tahap</a:t>
              </a:r>
              <a:r>
                <a:rPr lang="en-US" dirty="0" smtClean="0"/>
                <a:t> …</a:t>
              </a:r>
            </a:p>
            <a:p>
              <a:r>
                <a:rPr lang="en-US" dirty="0" err="1" smtClean="0"/>
                <a:t>Tahun</a:t>
              </a:r>
              <a:r>
                <a:rPr lang="en-US" dirty="0" smtClean="0"/>
                <a:t> ……</a:t>
              </a:r>
              <a:endParaRPr lang="en-US" dirty="0"/>
            </a:p>
          </p:txBody>
        </p:sp>
      </p:grpSp>
      <p:grpSp>
        <p:nvGrpSpPr>
          <p:cNvPr id="13" name="Group 12"/>
          <p:cNvGrpSpPr/>
          <p:nvPr/>
        </p:nvGrpSpPr>
        <p:grpSpPr>
          <a:xfrm>
            <a:off x="8742459" y="1579433"/>
            <a:ext cx="2133599" cy="775855"/>
            <a:chOff x="1039084" y="1579438"/>
            <a:chExt cx="2133599" cy="775855"/>
          </a:xfrm>
        </p:grpSpPr>
        <p:sp>
          <p:nvSpPr>
            <p:cNvPr id="14" name="Pentagon 13"/>
            <p:cNvSpPr/>
            <p:nvPr/>
          </p:nvSpPr>
          <p:spPr>
            <a:xfrm>
              <a:off x="1039084" y="1579438"/>
              <a:ext cx="2133599" cy="7758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94501" y="1634854"/>
              <a:ext cx="1773382" cy="646331"/>
            </a:xfrm>
            <a:prstGeom prst="rect">
              <a:avLst/>
            </a:prstGeom>
            <a:noFill/>
          </p:spPr>
          <p:txBody>
            <a:bodyPr wrap="square" rtlCol="0">
              <a:spAutoFit/>
            </a:bodyPr>
            <a:lstStyle/>
            <a:p>
              <a:r>
                <a:rPr lang="en-US" dirty="0" err="1" smtClean="0"/>
                <a:t>Tahap</a:t>
              </a:r>
              <a:r>
                <a:rPr lang="en-US" dirty="0" smtClean="0"/>
                <a:t> …</a:t>
              </a:r>
            </a:p>
            <a:p>
              <a:r>
                <a:rPr lang="en-US" dirty="0" err="1" smtClean="0"/>
                <a:t>Tahun</a:t>
              </a:r>
              <a:r>
                <a:rPr lang="en-US" dirty="0" smtClean="0"/>
                <a:t> ……</a:t>
              </a:r>
              <a:endParaRPr lang="en-US" dirty="0"/>
            </a:p>
          </p:txBody>
        </p:sp>
      </p:grpSp>
      <p:grpSp>
        <p:nvGrpSpPr>
          <p:cNvPr id="16" name="Group 15"/>
          <p:cNvGrpSpPr/>
          <p:nvPr/>
        </p:nvGrpSpPr>
        <p:grpSpPr>
          <a:xfrm>
            <a:off x="10436233" y="-13855"/>
            <a:ext cx="1700346" cy="1177640"/>
            <a:chOff x="10436233" y="-13855"/>
            <a:chExt cx="1700346" cy="1177640"/>
          </a:xfrm>
        </p:grpSpPr>
        <p:pic>
          <p:nvPicPr>
            <p:cNvPr id="17" name="Picture 31" descr="unair.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
            <p:cNvPicPr>
              <a:picLocks noChangeAspect="1" noChangeArrowheads="1"/>
            </p:cNvPicPr>
            <p:nvPr/>
          </p:nvPicPr>
          <p:blipFill>
            <a:blip r:embed="rId3"/>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
        <p:nvSpPr>
          <p:cNvPr id="20" name="TextBox 19"/>
          <p:cNvSpPr txBox="1"/>
          <p:nvPr/>
        </p:nvSpPr>
        <p:spPr>
          <a:xfrm>
            <a:off x="817411" y="2576945"/>
            <a:ext cx="1814946" cy="584775"/>
          </a:xfrm>
          <a:prstGeom prst="rect">
            <a:avLst/>
          </a:prstGeom>
          <a:noFill/>
          <a:ln>
            <a:solidFill>
              <a:srgbClr val="FF0000"/>
            </a:solidFill>
          </a:ln>
        </p:spPr>
        <p:txBody>
          <a:bodyPr wrap="square" rtlCol="0">
            <a:spAutoFit/>
          </a:bodyPr>
          <a:lstStyle/>
          <a:p>
            <a:r>
              <a:rPr lang="en-US" sz="1600" dirty="0" err="1" smtClean="0"/>
              <a:t>Topik</a:t>
            </a:r>
            <a:r>
              <a:rPr lang="en-US" sz="1600" dirty="0" smtClean="0"/>
              <a:t> </a:t>
            </a:r>
            <a:r>
              <a:rPr lang="en-US" sz="1600" dirty="0" smtClean="0"/>
              <a:t>/milestone </a:t>
            </a:r>
            <a:r>
              <a:rPr lang="en-US" sz="1600" dirty="0" err="1" smtClean="0"/>
              <a:t>penelitian</a:t>
            </a:r>
            <a:r>
              <a:rPr lang="en-US" sz="1600" dirty="0" smtClean="0"/>
              <a:t> </a:t>
            </a:r>
            <a:endParaRPr lang="en-US" sz="1600" dirty="0"/>
          </a:p>
        </p:txBody>
      </p:sp>
      <p:sp>
        <p:nvSpPr>
          <p:cNvPr id="21" name="TextBox 20"/>
          <p:cNvSpPr txBox="1"/>
          <p:nvPr/>
        </p:nvSpPr>
        <p:spPr>
          <a:xfrm>
            <a:off x="3408291" y="2590795"/>
            <a:ext cx="1814946" cy="584775"/>
          </a:xfrm>
          <a:prstGeom prst="rect">
            <a:avLst/>
          </a:prstGeom>
          <a:noFill/>
          <a:ln>
            <a:solidFill>
              <a:srgbClr val="FF0000"/>
            </a:solidFill>
          </a:ln>
        </p:spPr>
        <p:txBody>
          <a:bodyPr wrap="square" rtlCol="0">
            <a:spAutoFit/>
          </a:bodyPr>
          <a:lstStyle/>
          <a:p>
            <a:r>
              <a:rPr lang="en-US" sz="1600" dirty="0" err="1" smtClean="0"/>
              <a:t>Topik</a:t>
            </a:r>
            <a:r>
              <a:rPr lang="en-US" sz="1600" dirty="0" smtClean="0"/>
              <a:t> /milestone </a:t>
            </a:r>
            <a:r>
              <a:rPr lang="en-US" sz="1600" dirty="0" err="1" smtClean="0"/>
              <a:t>penelitian</a:t>
            </a:r>
            <a:r>
              <a:rPr lang="en-US" sz="1600" dirty="0" smtClean="0"/>
              <a:t> </a:t>
            </a:r>
            <a:endParaRPr lang="en-US" sz="1600" dirty="0"/>
          </a:p>
        </p:txBody>
      </p:sp>
      <p:sp>
        <p:nvSpPr>
          <p:cNvPr id="22" name="TextBox 21"/>
          <p:cNvSpPr txBox="1"/>
          <p:nvPr/>
        </p:nvSpPr>
        <p:spPr>
          <a:xfrm>
            <a:off x="6054509" y="2590795"/>
            <a:ext cx="1814946" cy="584775"/>
          </a:xfrm>
          <a:prstGeom prst="rect">
            <a:avLst/>
          </a:prstGeom>
          <a:noFill/>
          <a:ln>
            <a:solidFill>
              <a:srgbClr val="FF0000"/>
            </a:solidFill>
          </a:ln>
        </p:spPr>
        <p:txBody>
          <a:bodyPr wrap="square" rtlCol="0">
            <a:spAutoFit/>
          </a:bodyPr>
          <a:lstStyle/>
          <a:p>
            <a:r>
              <a:rPr lang="en-US" sz="1600" dirty="0" err="1" smtClean="0"/>
              <a:t>Topik</a:t>
            </a:r>
            <a:r>
              <a:rPr lang="en-US" sz="1600" dirty="0" smtClean="0"/>
              <a:t> /milestone </a:t>
            </a:r>
            <a:r>
              <a:rPr lang="en-US" sz="1600" dirty="0" err="1" smtClean="0"/>
              <a:t>penelitian</a:t>
            </a:r>
            <a:r>
              <a:rPr lang="en-US" sz="1600" dirty="0" smtClean="0"/>
              <a:t> </a:t>
            </a:r>
            <a:endParaRPr lang="en-US" sz="1600" dirty="0"/>
          </a:p>
        </p:txBody>
      </p:sp>
      <p:sp>
        <p:nvSpPr>
          <p:cNvPr id="23" name="TextBox 22"/>
          <p:cNvSpPr txBox="1"/>
          <p:nvPr/>
        </p:nvSpPr>
        <p:spPr>
          <a:xfrm>
            <a:off x="8770000" y="2590795"/>
            <a:ext cx="1814946" cy="584775"/>
          </a:xfrm>
          <a:prstGeom prst="rect">
            <a:avLst/>
          </a:prstGeom>
          <a:noFill/>
          <a:ln>
            <a:solidFill>
              <a:srgbClr val="FF0000"/>
            </a:solidFill>
          </a:ln>
        </p:spPr>
        <p:txBody>
          <a:bodyPr wrap="square" rtlCol="0">
            <a:spAutoFit/>
          </a:bodyPr>
          <a:lstStyle/>
          <a:p>
            <a:r>
              <a:rPr lang="en-US" sz="1600" dirty="0" err="1" smtClean="0"/>
              <a:t>Topik</a:t>
            </a:r>
            <a:r>
              <a:rPr lang="en-US" sz="1600" dirty="0" smtClean="0"/>
              <a:t> /milestone </a:t>
            </a:r>
            <a:r>
              <a:rPr lang="en-US" sz="1600" dirty="0" err="1" smtClean="0"/>
              <a:t>penelitian</a:t>
            </a:r>
            <a:r>
              <a:rPr lang="en-US" sz="1600" dirty="0" smtClean="0"/>
              <a:t> </a:t>
            </a:r>
            <a:endParaRPr lang="en-US" sz="1600" dirty="0"/>
          </a:p>
        </p:txBody>
      </p:sp>
      <p:sp>
        <p:nvSpPr>
          <p:cNvPr id="24" name="TextBox 23"/>
          <p:cNvSpPr txBox="1"/>
          <p:nvPr/>
        </p:nvSpPr>
        <p:spPr>
          <a:xfrm>
            <a:off x="817410" y="3546762"/>
            <a:ext cx="1801090" cy="1200329"/>
          </a:xfrm>
          <a:prstGeom prst="rect">
            <a:avLst/>
          </a:prstGeom>
          <a:noFill/>
          <a:ln>
            <a:solidFill>
              <a:srgbClr val="FF0000"/>
            </a:solidFill>
          </a:ln>
        </p:spPr>
        <p:txBody>
          <a:bodyPr wrap="square" rtlCol="0">
            <a:spAutoFit/>
          </a:bodyPr>
          <a:lstStyle/>
          <a:p>
            <a:pPr marL="166688" indent="-166688">
              <a:buFontTx/>
              <a:buChar char="-"/>
            </a:pPr>
            <a:r>
              <a:rPr lang="en-US" dirty="0" err="1" smtClean="0"/>
              <a:t>Tujuan</a:t>
            </a:r>
            <a:r>
              <a:rPr lang="en-US" dirty="0" smtClean="0"/>
              <a:t> </a:t>
            </a:r>
            <a:r>
              <a:rPr lang="en-US" dirty="0" err="1" smtClean="0"/>
              <a:t>penelitian</a:t>
            </a:r>
            <a:endParaRPr lang="en-US" dirty="0" smtClean="0"/>
          </a:p>
          <a:p>
            <a:pPr marL="166688" indent="-166688">
              <a:buFontTx/>
              <a:buChar char="-"/>
            </a:pPr>
            <a:r>
              <a:rPr lang="en-US" dirty="0" err="1" smtClean="0"/>
              <a:t>Capaian</a:t>
            </a:r>
            <a:r>
              <a:rPr lang="en-US" dirty="0" smtClean="0"/>
              <a:t> </a:t>
            </a:r>
            <a:r>
              <a:rPr lang="en-US" dirty="0" err="1" smtClean="0"/>
              <a:t>peneltian</a:t>
            </a:r>
            <a:endParaRPr lang="en-US" dirty="0" smtClean="0"/>
          </a:p>
        </p:txBody>
      </p:sp>
      <p:sp>
        <p:nvSpPr>
          <p:cNvPr id="25" name="TextBox 24"/>
          <p:cNvSpPr txBox="1"/>
          <p:nvPr/>
        </p:nvSpPr>
        <p:spPr>
          <a:xfrm>
            <a:off x="817405" y="4959967"/>
            <a:ext cx="1801090" cy="646331"/>
          </a:xfrm>
          <a:prstGeom prst="rect">
            <a:avLst/>
          </a:prstGeom>
          <a:noFill/>
          <a:ln>
            <a:solidFill>
              <a:srgbClr val="FF0000"/>
            </a:solidFill>
          </a:ln>
        </p:spPr>
        <p:txBody>
          <a:bodyPr wrap="square" rtlCol="0">
            <a:spAutoFit/>
          </a:bodyPr>
          <a:lstStyle/>
          <a:p>
            <a:r>
              <a:rPr lang="en-US" dirty="0" err="1" smtClean="0"/>
              <a:t>Luaran</a:t>
            </a:r>
            <a:r>
              <a:rPr lang="en-US" dirty="0" smtClean="0"/>
              <a:t> yang </a:t>
            </a:r>
            <a:r>
              <a:rPr lang="en-US" dirty="0" err="1" smtClean="0"/>
              <a:t>dihasilkan</a:t>
            </a:r>
            <a:endParaRPr lang="en-US" dirty="0" smtClean="0"/>
          </a:p>
        </p:txBody>
      </p:sp>
      <p:sp>
        <p:nvSpPr>
          <p:cNvPr id="26" name="TextBox 25"/>
          <p:cNvSpPr txBox="1"/>
          <p:nvPr/>
        </p:nvSpPr>
        <p:spPr>
          <a:xfrm>
            <a:off x="3408210" y="3574471"/>
            <a:ext cx="1801090" cy="1200329"/>
          </a:xfrm>
          <a:prstGeom prst="rect">
            <a:avLst/>
          </a:prstGeom>
          <a:noFill/>
          <a:ln>
            <a:solidFill>
              <a:srgbClr val="FF0000"/>
            </a:solidFill>
          </a:ln>
        </p:spPr>
        <p:txBody>
          <a:bodyPr wrap="square" rtlCol="0">
            <a:spAutoFit/>
          </a:bodyPr>
          <a:lstStyle/>
          <a:p>
            <a:pPr marL="166688" indent="-166688">
              <a:buFontTx/>
              <a:buChar char="-"/>
            </a:pPr>
            <a:r>
              <a:rPr lang="en-US" dirty="0" err="1" smtClean="0"/>
              <a:t>Tujuan</a:t>
            </a:r>
            <a:r>
              <a:rPr lang="en-US" dirty="0" smtClean="0"/>
              <a:t> </a:t>
            </a:r>
            <a:r>
              <a:rPr lang="en-US" dirty="0" err="1" smtClean="0"/>
              <a:t>penelitian</a:t>
            </a:r>
            <a:endParaRPr lang="en-US" dirty="0" smtClean="0"/>
          </a:p>
          <a:p>
            <a:pPr marL="166688" indent="-166688">
              <a:buFontTx/>
              <a:buChar char="-"/>
            </a:pPr>
            <a:r>
              <a:rPr lang="en-US" dirty="0" err="1" smtClean="0"/>
              <a:t>Capaian</a:t>
            </a:r>
            <a:r>
              <a:rPr lang="en-US" dirty="0" smtClean="0"/>
              <a:t> </a:t>
            </a:r>
            <a:r>
              <a:rPr lang="en-US" dirty="0" err="1" smtClean="0"/>
              <a:t>peneltian</a:t>
            </a:r>
            <a:endParaRPr lang="en-US" dirty="0" smtClean="0"/>
          </a:p>
        </p:txBody>
      </p:sp>
      <p:sp>
        <p:nvSpPr>
          <p:cNvPr id="27" name="TextBox 26"/>
          <p:cNvSpPr txBox="1"/>
          <p:nvPr/>
        </p:nvSpPr>
        <p:spPr>
          <a:xfrm>
            <a:off x="3408205" y="4987676"/>
            <a:ext cx="1801090" cy="646331"/>
          </a:xfrm>
          <a:prstGeom prst="rect">
            <a:avLst/>
          </a:prstGeom>
          <a:noFill/>
          <a:ln>
            <a:solidFill>
              <a:srgbClr val="FF0000"/>
            </a:solidFill>
          </a:ln>
        </p:spPr>
        <p:txBody>
          <a:bodyPr wrap="square" rtlCol="0">
            <a:spAutoFit/>
          </a:bodyPr>
          <a:lstStyle/>
          <a:p>
            <a:r>
              <a:rPr lang="en-US" dirty="0" err="1" smtClean="0"/>
              <a:t>Luaran</a:t>
            </a:r>
            <a:r>
              <a:rPr lang="en-US" dirty="0" smtClean="0"/>
              <a:t> yang </a:t>
            </a:r>
            <a:r>
              <a:rPr lang="en-US" dirty="0" err="1" smtClean="0"/>
              <a:t>dihasilkan</a:t>
            </a:r>
            <a:endParaRPr lang="en-US" dirty="0" smtClean="0"/>
          </a:p>
        </p:txBody>
      </p:sp>
      <p:sp>
        <p:nvSpPr>
          <p:cNvPr id="28" name="TextBox 27"/>
          <p:cNvSpPr txBox="1"/>
          <p:nvPr/>
        </p:nvSpPr>
        <p:spPr>
          <a:xfrm>
            <a:off x="6040574" y="3574471"/>
            <a:ext cx="1801090" cy="1200329"/>
          </a:xfrm>
          <a:prstGeom prst="rect">
            <a:avLst/>
          </a:prstGeom>
          <a:noFill/>
          <a:ln>
            <a:solidFill>
              <a:srgbClr val="FF0000"/>
            </a:solidFill>
          </a:ln>
        </p:spPr>
        <p:txBody>
          <a:bodyPr wrap="square" rtlCol="0">
            <a:spAutoFit/>
          </a:bodyPr>
          <a:lstStyle/>
          <a:p>
            <a:pPr marL="166688" indent="-166688">
              <a:buFontTx/>
              <a:buChar char="-"/>
            </a:pPr>
            <a:r>
              <a:rPr lang="en-US" dirty="0" err="1" smtClean="0"/>
              <a:t>Tujuan</a:t>
            </a:r>
            <a:r>
              <a:rPr lang="en-US" dirty="0" smtClean="0"/>
              <a:t> </a:t>
            </a:r>
            <a:r>
              <a:rPr lang="en-US" dirty="0" err="1" smtClean="0"/>
              <a:t>penelitian</a:t>
            </a:r>
            <a:endParaRPr lang="en-US" dirty="0" smtClean="0"/>
          </a:p>
          <a:p>
            <a:pPr marL="166688" indent="-166688">
              <a:buFontTx/>
              <a:buChar char="-"/>
            </a:pPr>
            <a:r>
              <a:rPr lang="en-US" dirty="0" err="1" smtClean="0"/>
              <a:t>Capaian</a:t>
            </a:r>
            <a:r>
              <a:rPr lang="en-US" dirty="0" smtClean="0"/>
              <a:t> </a:t>
            </a:r>
            <a:r>
              <a:rPr lang="en-US" dirty="0" err="1" smtClean="0"/>
              <a:t>peneltian</a:t>
            </a:r>
            <a:endParaRPr lang="en-US" dirty="0" smtClean="0"/>
          </a:p>
        </p:txBody>
      </p:sp>
      <p:sp>
        <p:nvSpPr>
          <p:cNvPr id="29" name="TextBox 28"/>
          <p:cNvSpPr txBox="1"/>
          <p:nvPr/>
        </p:nvSpPr>
        <p:spPr>
          <a:xfrm>
            <a:off x="6040569" y="4987676"/>
            <a:ext cx="1801090" cy="646331"/>
          </a:xfrm>
          <a:prstGeom prst="rect">
            <a:avLst/>
          </a:prstGeom>
          <a:noFill/>
          <a:ln>
            <a:solidFill>
              <a:srgbClr val="FF0000"/>
            </a:solidFill>
          </a:ln>
        </p:spPr>
        <p:txBody>
          <a:bodyPr wrap="square" rtlCol="0">
            <a:spAutoFit/>
          </a:bodyPr>
          <a:lstStyle/>
          <a:p>
            <a:r>
              <a:rPr lang="en-US" dirty="0" err="1" smtClean="0"/>
              <a:t>Luaran</a:t>
            </a:r>
            <a:r>
              <a:rPr lang="en-US" dirty="0" smtClean="0"/>
              <a:t> yang </a:t>
            </a:r>
            <a:r>
              <a:rPr lang="en-US" dirty="0" err="1" smtClean="0"/>
              <a:t>dihasilkan</a:t>
            </a:r>
            <a:endParaRPr lang="en-US" dirty="0" smtClean="0"/>
          </a:p>
        </p:txBody>
      </p:sp>
      <p:sp>
        <p:nvSpPr>
          <p:cNvPr id="30" name="TextBox 29"/>
          <p:cNvSpPr txBox="1"/>
          <p:nvPr/>
        </p:nvSpPr>
        <p:spPr>
          <a:xfrm>
            <a:off x="8811483" y="3477489"/>
            <a:ext cx="1801090" cy="1200329"/>
          </a:xfrm>
          <a:prstGeom prst="rect">
            <a:avLst/>
          </a:prstGeom>
          <a:noFill/>
          <a:ln>
            <a:solidFill>
              <a:srgbClr val="FF0000"/>
            </a:solidFill>
          </a:ln>
        </p:spPr>
        <p:txBody>
          <a:bodyPr wrap="square" rtlCol="0">
            <a:spAutoFit/>
          </a:bodyPr>
          <a:lstStyle/>
          <a:p>
            <a:pPr marL="166688" indent="-166688">
              <a:buFontTx/>
              <a:buChar char="-"/>
            </a:pPr>
            <a:r>
              <a:rPr lang="en-US" dirty="0" err="1" smtClean="0"/>
              <a:t>Tujuan</a:t>
            </a:r>
            <a:r>
              <a:rPr lang="en-US" dirty="0" smtClean="0"/>
              <a:t> </a:t>
            </a:r>
            <a:r>
              <a:rPr lang="en-US" dirty="0" err="1" smtClean="0"/>
              <a:t>penelitian</a:t>
            </a:r>
            <a:endParaRPr lang="en-US" dirty="0" smtClean="0"/>
          </a:p>
          <a:p>
            <a:pPr marL="166688" indent="-166688">
              <a:buFontTx/>
              <a:buChar char="-"/>
            </a:pPr>
            <a:r>
              <a:rPr lang="en-US" dirty="0" err="1" smtClean="0"/>
              <a:t>Capaian</a:t>
            </a:r>
            <a:r>
              <a:rPr lang="en-US" dirty="0" smtClean="0"/>
              <a:t> </a:t>
            </a:r>
            <a:r>
              <a:rPr lang="en-US" dirty="0" err="1" smtClean="0"/>
              <a:t>peneltian</a:t>
            </a:r>
            <a:endParaRPr lang="en-US" dirty="0" smtClean="0"/>
          </a:p>
        </p:txBody>
      </p:sp>
      <p:sp>
        <p:nvSpPr>
          <p:cNvPr id="31" name="TextBox 30"/>
          <p:cNvSpPr txBox="1"/>
          <p:nvPr/>
        </p:nvSpPr>
        <p:spPr>
          <a:xfrm>
            <a:off x="8811478" y="4890694"/>
            <a:ext cx="1801090" cy="646331"/>
          </a:xfrm>
          <a:prstGeom prst="rect">
            <a:avLst/>
          </a:prstGeom>
          <a:noFill/>
          <a:ln>
            <a:solidFill>
              <a:srgbClr val="FF0000"/>
            </a:solidFill>
          </a:ln>
        </p:spPr>
        <p:txBody>
          <a:bodyPr wrap="square" rtlCol="0">
            <a:spAutoFit/>
          </a:bodyPr>
          <a:lstStyle/>
          <a:p>
            <a:r>
              <a:rPr lang="en-US" dirty="0" err="1" smtClean="0"/>
              <a:t>Luaran</a:t>
            </a:r>
            <a:r>
              <a:rPr lang="en-US" dirty="0" smtClean="0"/>
              <a:t> yang </a:t>
            </a:r>
            <a:r>
              <a:rPr lang="en-US" dirty="0" err="1" smtClean="0"/>
              <a:t>dihasilkan</a:t>
            </a:r>
            <a:endParaRPr lang="en-US" dirty="0" smtClean="0"/>
          </a:p>
        </p:txBody>
      </p:sp>
      <p:sp>
        <p:nvSpPr>
          <p:cNvPr id="32" name="Rounded Rectangle 31"/>
          <p:cNvSpPr/>
          <p:nvPr/>
        </p:nvSpPr>
        <p:spPr>
          <a:xfrm>
            <a:off x="568029" y="1219200"/>
            <a:ext cx="5126181" cy="4710545"/>
          </a:xfrm>
          <a:prstGeom prst="roundRect">
            <a:avLst/>
          </a:pr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874321" y="1191491"/>
            <a:ext cx="2382982" cy="4710545"/>
          </a:xfrm>
          <a:prstGeom prst="roundRect">
            <a:avLst/>
          </a:prstGeom>
          <a:noFill/>
          <a:ln w="57150">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8575955" y="1246909"/>
            <a:ext cx="2382982" cy="4710545"/>
          </a:xfrm>
          <a:prstGeom prst="round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119739" y="6289964"/>
            <a:ext cx="2124299" cy="369332"/>
          </a:xfrm>
          <a:prstGeom prst="rect">
            <a:avLst/>
          </a:prstGeom>
          <a:noFill/>
        </p:spPr>
        <p:txBody>
          <a:bodyPr wrap="none" rtlCol="0">
            <a:spAutoFit/>
          </a:bodyPr>
          <a:lstStyle/>
          <a:p>
            <a:r>
              <a:rPr lang="en-US" dirty="0" err="1" smtClean="0"/>
              <a:t>Sudah</a:t>
            </a:r>
            <a:r>
              <a:rPr lang="en-US" dirty="0" smtClean="0"/>
              <a:t> </a:t>
            </a:r>
            <a:r>
              <a:rPr lang="en-US" dirty="0" err="1" smtClean="0"/>
              <a:t>terlaksana</a:t>
            </a:r>
            <a:endParaRPr lang="en-US" dirty="0"/>
          </a:p>
        </p:txBody>
      </p:sp>
      <p:sp>
        <p:nvSpPr>
          <p:cNvPr id="36" name="TextBox 35"/>
          <p:cNvSpPr txBox="1"/>
          <p:nvPr/>
        </p:nvSpPr>
        <p:spPr>
          <a:xfrm>
            <a:off x="5902030" y="6248400"/>
            <a:ext cx="2313715" cy="584775"/>
          </a:xfrm>
          <a:prstGeom prst="rect">
            <a:avLst/>
          </a:prstGeom>
          <a:noFill/>
        </p:spPr>
        <p:txBody>
          <a:bodyPr wrap="square" rtlCol="0">
            <a:spAutoFit/>
          </a:bodyPr>
          <a:lstStyle/>
          <a:p>
            <a:r>
              <a:rPr lang="en-US" sz="1600" dirty="0" smtClean="0"/>
              <a:t>On going /Yang </a:t>
            </a:r>
            <a:r>
              <a:rPr lang="en-US" sz="1600" dirty="0" err="1" smtClean="0"/>
              <a:t>diusulkan</a:t>
            </a:r>
            <a:endParaRPr lang="en-US" sz="1600" dirty="0"/>
          </a:p>
        </p:txBody>
      </p:sp>
      <p:sp>
        <p:nvSpPr>
          <p:cNvPr id="37" name="TextBox 36"/>
          <p:cNvSpPr txBox="1"/>
          <p:nvPr/>
        </p:nvSpPr>
        <p:spPr>
          <a:xfrm>
            <a:off x="8700644" y="6234546"/>
            <a:ext cx="2379177" cy="369332"/>
          </a:xfrm>
          <a:prstGeom prst="rect">
            <a:avLst/>
          </a:prstGeom>
          <a:noFill/>
        </p:spPr>
        <p:txBody>
          <a:bodyPr wrap="none" rtlCol="0">
            <a:spAutoFit/>
          </a:bodyPr>
          <a:lstStyle/>
          <a:p>
            <a:r>
              <a:rPr lang="en-US" dirty="0" err="1" smtClean="0"/>
              <a:t>Rencana</a:t>
            </a:r>
            <a:r>
              <a:rPr lang="en-US" dirty="0" smtClean="0"/>
              <a:t> </a:t>
            </a:r>
            <a:r>
              <a:rPr lang="en-US" dirty="0" err="1" smtClean="0"/>
              <a:t>ke</a:t>
            </a:r>
            <a:r>
              <a:rPr lang="en-US" dirty="0" smtClean="0"/>
              <a:t> </a:t>
            </a:r>
            <a:r>
              <a:rPr lang="en-US" dirty="0" err="1" smtClean="0"/>
              <a:t>depan</a:t>
            </a:r>
            <a:endParaRPr lang="en-US" dirty="0"/>
          </a:p>
        </p:txBody>
      </p:sp>
      <p:sp>
        <p:nvSpPr>
          <p:cNvPr id="38" name="Right Arrow 37"/>
          <p:cNvSpPr/>
          <p:nvPr/>
        </p:nvSpPr>
        <p:spPr>
          <a:xfrm>
            <a:off x="11152908" y="3560618"/>
            <a:ext cx="872837" cy="24938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565564" y="346364"/>
            <a:ext cx="7536872" cy="369332"/>
          </a:xfrm>
          <a:prstGeom prst="rect">
            <a:avLst/>
          </a:prstGeom>
          <a:noFill/>
        </p:spPr>
        <p:txBody>
          <a:bodyPr wrap="square" rtlCol="0">
            <a:spAutoFit/>
          </a:bodyPr>
          <a:lstStyle/>
          <a:p>
            <a:r>
              <a:rPr lang="en-US" b="1" dirty="0" err="1" smtClean="0">
                <a:solidFill>
                  <a:srgbClr val="FFFF00"/>
                </a:solidFill>
              </a:rPr>
              <a:t>contoh</a:t>
            </a:r>
            <a:r>
              <a:rPr lang="en-US" b="1" dirty="0" smtClean="0">
                <a:solidFill>
                  <a:srgbClr val="FFFF00"/>
                </a:solidFill>
              </a:rPr>
              <a:t> road map </a:t>
            </a:r>
            <a:r>
              <a:rPr lang="en-US" b="1" dirty="0" err="1" smtClean="0">
                <a:solidFill>
                  <a:srgbClr val="FFFF00"/>
                </a:solidFill>
              </a:rPr>
              <a:t>penelitian</a:t>
            </a:r>
            <a:r>
              <a:rPr lang="en-US" b="1" dirty="0" smtClean="0">
                <a:solidFill>
                  <a:srgbClr val="FFFF00"/>
                </a:solidFill>
              </a:rPr>
              <a:t> </a:t>
            </a:r>
            <a:r>
              <a:rPr lang="en-US" b="1" dirty="0" err="1" smtClean="0">
                <a:solidFill>
                  <a:srgbClr val="FFFF00"/>
                </a:solidFill>
              </a:rPr>
              <a:t>dosen</a:t>
            </a:r>
            <a:r>
              <a:rPr lang="en-US" b="1" dirty="0" smtClean="0">
                <a:solidFill>
                  <a:srgbClr val="FFFF00"/>
                </a:solidFill>
              </a:rPr>
              <a:t> (format </a:t>
            </a:r>
            <a:r>
              <a:rPr lang="en-US" b="1" dirty="0" err="1" smtClean="0">
                <a:solidFill>
                  <a:srgbClr val="FFFF00"/>
                </a:solidFill>
              </a:rPr>
              <a:t>tidak</a:t>
            </a:r>
            <a:r>
              <a:rPr lang="en-US" b="1" dirty="0" smtClean="0">
                <a:solidFill>
                  <a:srgbClr val="FFFF00"/>
                </a:solidFill>
              </a:rPr>
              <a:t> </a:t>
            </a:r>
            <a:r>
              <a:rPr lang="en-US" b="1" dirty="0" err="1" smtClean="0">
                <a:solidFill>
                  <a:srgbClr val="FFFF00"/>
                </a:solidFill>
              </a:rPr>
              <a:t>baku</a:t>
            </a:r>
            <a:r>
              <a:rPr lang="en-US" b="1" dirty="0" smtClean="0">
                <a:solidFill>
                  <a:srgbClr val="FFFF00"/>
                </a:solidFill>
              </a:rPr>
              <a:t>)</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79007" y="0"/>
            <a:ext cx="8922168" cy="6858000"/>
          </a:xfrm>
          <a:prstGeom prst="rect">
            <a:avLst/>
          </a:prstGeom>
          <a:noFill/>
          <a:ln w="9525">
            <a:noFill/>
            <a:miter lim="800000"/>
            <a:headEnd/>
            <a:tailEnd/>
          </a:ln>
          <a:effectLst/>
        </p:spPr>
      </p:pic>
      <p:grpSp>
        <p:nvGrpSpPr>
          <p:cNvPr id="3" name="Group 2"/>
          <p:cNvGrpSpPr/>
          <p:nvPr/>
        </p:nvGrpSpPr>
        <p:grpSpPr>
          <a:xfrm>
            <a:off x="10436233" y="-13855"/>
            <a:ext cx="1700346" cy="1177640"/>
            <a:chOff x="10436233" y="-13855"/>
            <a:chExt cx="1700346" cy="1177640"/>
          </a:xfrm>
        </p:grpSpPr>
        <p:pic>
          <p:nvPicPr>
            <p:cNvPr id="4" name="Picture 31" descr="unair.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a:blip r:embed="rId4"/>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2692060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1601788" y="142875"/>
            <a:ext cx="8229600" cy="533400"/>
          </a:xfrm>
          <a:prstGeom prst="rect">
            <a:avLst/>
          </a:prstGeom>
          <a:noFill/>
          <a:ln w="9525" algn="ctr">
            <a:noFill/>
            <a:miter lim="800000"/>
            <a:headEnd/>
            <a:tailEnd/>
          </a:ln>
        </p:spPr>
        <p:txBody>
          <a:bodyPr wrap="none"/>
          <a:lstStyle/>
          <a:p>
            <a:pPr marL="0" lvl="2" algn="ctr">
              <a:spcBef>
                <a:spcPct val="20000"/>
              </a:spcBef>
              <a:buSzPct val="70000"/>
            </a:pPr>
            <a:endParaRPr lang="en-US" sz="2000" b="1" dirty="0">
              <a:solidFill>
                <a:srgbClr val="C00000"/>
              </a:solidFill>
              <a:latin typeface="Arial Narrow" pitchFamily="34" charset="0"/>
              <a:cs typeface="Arial" pitchFamily="34" charset="0"/>
            </a:endParaRPr>
          </a:p>
        </p:txBody>
      </p:sp>
      <p:sp>
        <p:nvSpPr>
          <p:cNvPr id="7190" name="Rectangle 26"/>
          <p:cNvSpPr>
            <a:spLocks noChangeArrowheads="1"/>
          </p:cNvSpPr>
          <p:nvPr/>
        </p:nvSpPr>
        <p:spPr bwMode="auto">
          <a:xfrm>
            <a:off x="9687722" y="1321415"/>
            <a:ext cx="2094703" cy="2554545"/>
          </a:xfrm>
          <a:prstGeom prst="rect">
            <a:avLst/>
          </a:prstGeom>
          <a:noFill/>
          <a:ln w="9525">
            <a:noFill/>
            <a:miter lim="800000"/>
            <a:headEnd/>
            <a:tailEnd/>
          </a:ln>
        </p:spPr>
        <p:txBody>
          <a:bodyPr wrap="square">
            <a:spAutoFit/>
          </a:bodyPr>
          <a:lstStyle/>
          <a:p>
            <a:pPr marL="0" lvl="2">
              <a:spcBef>
                <a:spcPct val="20000"/>
              </a:spcBef>
              <a:buSzPct val="70000"/>
            </a:pPr>
            <a:r>
              <a:rPr lang="en-US" sz="4000" b="1" dirty="0" smtClean="0">
                <a:solidFill>
                  <a:srgbClr val="FFFF00"/>
                </a:solidFill>
                <a:latin typeface="Arial Narrow" pitchFamily="34" charset="0"/>
              </a:rPr>
              <a:t>Strategic </a:t>
            </a:r>
            <a:r>
              <a:rPr lang="en-US" sz="4000" b="1" dirty="0">
                <a:solidFill>
                  <a:srgbClr val="FFFF00"/>
                </a:solidFill>
                <a:latin typeface="Arial Narrow" pitchFamily="34" charset="0"/>
              </a:rPr>
              <a:t>issues and </a:t>
            </a:r>
            <a:r>
              <a:rPr lang="en-US" sz="4000" b="1" dirty="0" smtClean="0">
                <a:solidFill>
                  <a:srgbClr val="FFFF00"/>
                </a:solidFill>
                <a:latin typeface="Arial Narrow" pitchFamily="34" charset="0"/>
              </a:rPr>
              <a:t>priorities</a:t>
            </a:r>
            <a:endParaRPr lang="en-US" sz="4000" b="1" dirty="0">
              <a:solidFill>
                <a:srgbClr val="FFFF00"/>
              </a:solidFill>
              <a:latin typeface="Arial Narrow" pitchFamily="34" charset="0"/>
              <a:cs typeface="Arial" pitchFamily="34" charset="0"/>
            </a:endParaRPr>
          </a:p>
        </p:txBody>
      </p:sp>
      <p:grpSp>
        <p:nvGrpSpPr>
          <p:cNvPr id="2" name="Group 1"/>
          <p:cNvGrpSpPr/>
          <p:nvPr/>
        </p:nvGrpSpPr>
        <p:grpSpPr>
          <a:xfrm>
            <a:off x="99854" y="0"/>
            <a:ext cx="9206868" cy="6762750"/>
            <a:chOff x="1938179" y="685800"/>
            <a:chExt cx="8260179" cy="6049348"/>
          </a:xfrm>
        </p:grpSpPr>
        <p:pic>
          <p:nvPicPr>
            <p:cNvPr id="7171" name="Picture 4"/>
            <p:cNvPicPr>
              <a:picLocks noChangeAspect="1"/>
            </p:cNvPicPr>
            <p:nvPr/>
          </p:nvPicPr>
          <p:blipFill>
            <a:blip r:embed="rId3" cstate="print"/>
            <a:srcRect/>
            <a:stretch>
              <a:fillRect/>
            </a:stretch>
          </p:blipFill>
          <p:spPr bwMode="auto">
            <a:xfrm>
              <a:off x="4038600" y="697462"/>
              <a:ext cx="1905000" cy="1410596"/>
            </a:xfrm>
            <a:prstGeom prst="rect">
              <a:avLst/>
            </a:prstGeom>
            <a:noFill/>
            <a:ln w="9525">
              <a:solidFill>
                <a:srgbClr val="000000"/>
              </a:solidFill>
              <a:miter lim="800000"/>
              <a:headEnd/>
              <a:tailEnd/>
            </a:ln>
          </p:spPr>
        </p:pic>
        <p:pic>
          <p:nvPicPr>
            <p:cNvPr id="7172" name="Picture 5"/>
            <p:cNvPicPr>
              <a:picLocks noChangeAspect="1"/>
            </p:cNvPicPr>
            <p:nvPr/>
          </p:nvPicPr>
          <p:blipFill>
            <a:blip r:embed="rId4" cstate="print"/>
            <a:srcRect/>
            <a:stretch>
              <a:fillRect/>
            </a:stretch>
          </p:blipFill>
          <p:spPr bwMode="auto">
            <a:xfrm>
              <a:off x="6123406" y="685800"/>
              <a:ext cx="1992673" cy="1422258"/>
            </a:xfrm>
            <a:prstGeom prst="rect">
              <a:avLst/>
            </a:prstGeom>
            <a:noFill/>
            <a:ln w="9525">
              <a:solidFill>
                <a:srgbClr val="000000"/>
              </a:solidFill>
              <a:miter lim="800000"/>
              <a:headEnd/>
              <a:tailEnd/>
            </a:ln>
          </p:spPr>
        </p:pic>
        <p:pic>
          <p:nvPicPr>
            <p:cNvPr id="7173" name="Picture 6"/>
            <p:cNvPicPr>
              <a:picLocks noChangeAspect="1"/>
            </p:cNvPicPr>
            <p:nvPr/>
          </p:nvPicPr>
          <p:blipFill>
            <a:blip r:embed="rId5" cstate="print"/>
            <a:srcRect/>
            <a:stretch>
              <a:fillRect/>
            </a:stretch>
          </p:blipFill>
          <p:spPr bwMode="auto">
            <a:xfrm>
              <a:off x="8295879" y="697462"/>
              <a:ext cx="1896260" cy="1410596"/>
            </a:xfrm>
            <a:prstGeom prst="rect">
              <a:avLst/>
            </a:prstGeom>
            <a:noFill/>
            <a:ln w="9525">
              <a:solidFill>
                <a:srgbClr val="000000"/>
              </a:solidFill>
              <a:miter lim="800000"/>
              <a:headEnd/>
              <a:tailEnd/>
            </a:ln>
          </p:spPr>
        </p:pic>
        <p:pic>
          <p:nvPicPr>
            <p:cNvPr id="7174" name="Picture 8"/>
            <p:cNvPicPr>
              <a:picLocks noChangeAspect="1" noChangeArrowheads="1"/>
            </p:cNvPicPr>
            <p:nvPr/>
          </p:nvPicPr>
          <p:blipFill>
            <a:blip r:embed="rId6" cstate="print"/>
            <a:srcRect/>
            <a:stretch>
              <a:fillRect/>
            </a:stretch>
          </p:blipFill>
          <p:spPr bwMode="auto">
            <a:xfrm>
              <a:off x="1938180" y="692008"/>
              <a:ext cx="1948021" cy="1416050"/>
            </a:xfrm>
            <a:prstGeom prst="rect">
              <a:avLst/>
            </a:prstGeom>
            <a:noFill/>
            <a:ln w="9525">
              <a:solidFill>
                <a:srgbClr val="000000"/>
              </a:solidFill>
              <a:miter lim="800000"/>
              <a:headEnd/>
              <a:tailEnd/>
            </a:ln>
          </p:spPr>
        </p:pic>
        <p:pic>
          <p:nvPicPr>
            <p:cNvPr id="7191" name="Picture 23"/>
            <p:cNvPicPr>
              <a:picLocks noChangeAspect="1" noChangeArrowheads="1"/>
            </p:cNvPicPr>
            <p:nvPr/>
          </p:nvPicPr>
          <p:blipFill>
            <a:blip r:embed="rId7" cstate="print"/>
            <a:srcRect/>
            <a:stretch>
              <a:fillRect/>
            </a:stretch>
          </p:blipFill>
          <p:spPr bwMode="auto">
            <a:xfrm>
              <a:off x="1938179" y="2217576"/>
              <a:ext cx="1948021" cy="1447800"/>
            </a:xfrm>
            <a:prstGeom prst="rect">
              <a:avLst/>
            </a:prstGeom>
            <a:noFill/>
            <a:ln w="9525">
              <a:solidFill>
                <a:srgbClr val="000000"/>
              </a:solidFill>
              <a:miter lim="800000"/>
              <a:headEnd/>
              <a:tailEnd/>
            </a:ln>
            <a:effectLst/>
          </p:spPr>
        </p:pic>
        <p:pic>
          <p:nvPicPr>
            <p:cNvPr id="7192" name="Picture 24"/>
            <p:cNvPicPr>
              <a:picLocks noChangeAspect="1" noChangeArrowheads="1"/>
            </p:cNvPicPr>
            <p:nvPr/>
          </p:nvPicPr>
          <p:blipFill>
            <a:blip r:embed="rId8" cstate="print"/>
            <a:srcRect/>
            <a:stretch>
              <a:fillRect/>
            </a:stretch>
          </p:blipFill>
          <p:spPr bwMode="auto">
            <a:xfrm>
              <a:off x="4038600" y="2223699"/>
              <a:ext cx="1905000" cy="1447800"/>
            </a:xfrm>
            <a:prstGeom prst="rect">
              <a:avLst/>
            </a:prstGeom>
            <a:noFill/>
            <a:ln w="9525">
              <a:noFill/>
              <a:miter lim="800000"/>
              <a:headEnd/>
              <a:tailEnd/>
            </a:ln>
            <a:effectLst/>
          </p:spPr>
        </p:pic>
        <p:pic>
          <p:nvPicPr>
            <p:cNvPr id="7193" name="Picture 25"/>
            <p:cNvPicPr>
              <a:picLocks noChangeAspect="1" noChangeArrowheads="1"/>
            </p:cNvPicPr>
            <p:nvPr/>
          </p:nvPicPr>
          <p:blipFill>
            <a:blip r:embed="rId9" cstate="print"/>
            <a:srcRect/>
            <a:stretch>
              <a:fillRect/>
            </a:stretch>
          </p:blipFill>
          <p:spPr bwMode="auto">
            <a:xfrm>
              <a:off x="6096001" y="2217576"/>
              <a:ext cx="2020076" cy="1407626"/>
            </a:xfrm>
            <a:prstGeom prst="rect">
              <a:avLst/>
            </a:prstGeom>
            <a:noFill/>
            <a:ln w="9525">
              <a:noFill/>
              <a:miter lim="800000"/>
              <a:headEnd/>
              <a:tailEnd/>
            </a:ln>
            <a:effectLst/>
          </p:spPr>
        </p:pic>
        <p:pic>
          <p:nvPicPr>
            <p:cNvPr id="7194" name="Picture 26"/>
            <p:cNvPicPr>
              <a:picLocks noChangeAspect="1" noChangeArrowheads="1"/>
            </p:cNvPicPr>
            <p:nvPr/>
          </p:nvPicPr>
          <p:blipFill>
            <a:blip r:embed="rId10" cstate="print"/>
            <a:srcRect/>
            <a:stretch>
              <a:fillRect/>
            </a:stretch>
          </p:blipFill>
          <p:spPr bwMode="auto">
            <a:xfrm>
              <a:off x="8287139" y="2217576"/>
              <a:ext cx="1905000" cy="1416956"/>
            </a:xfrm>
            <a:prstGeom prst="rect">
              <a:avLst/>
            </a:prstGeom>
            <a:noFill/>
            <a:ln w="9525">
              <a:noFill/>
              <a:miter lim="800000"/>
              <a:headEnd/>
              <a:tailEnd/>
            </a:ln>
            <a:effectLst/>
          </p:spPr>
        </p:pic>
        <p:pic>
          <p:nvPicPr>
            <p:cNvPr id="7196" name="Picture 28"/>
            <p:cNvPicPr>
              <a:picLocks noChangeAspect="1" noChangeArrowheads="1"/>
            </p:cNvPicPr>
            <p:nvPr/>
          </p:nvPicPr>
          <p:blipFill>
            <a:blip r:embed="rId11" cstate="print"/>
            <a:srcRect/>
            <a:stretch>
              <a:fillRect/>
            </a:stretch>
          </p:blipFill>
          <p:spPr bwMode="auto">
            <a:xfrm>
              <a:off x="1938179" y="3752462"/>
              <a:ext cx="1948022" cy="1447800"/>
            </a:xfrm>
            <a:prstGeom prst="rect">
              <a:avLst/>
            </a:prstGeom>
            <a:noFill/>
            <a:ln w="9525">
              <a:noFill/>
              <a:miter lim="800000"/>
              <a:headEnd/>
              <a:tailEnd/>
            </a:ln>
            <a:effectLst/>
          </p:spPr>
        </p:pic>
        <p:pic>
          <p:nvPicPr>
            <p:cNvPr id="7197" name="Picture 29"/>
            <p:cNvPicPr>
              <a:picLocks noChangeAspect="1" noChangeArrowheads="1"/>
            </p:cNvPicPr>
            <p:nvPr/>
          </p:nvPicPr>
          <p:blipFill>
            <a:blip r:embed="rId12" cstate="print"/>
            <a:srcRect/>
            <a:stretch>
              <a:fillRect/>
            </a:stretch>
          </p:blipFill>
          <p:spPr bwMode="auto">
            <a:xfrm>
              <a:off x="4038600" y="3752462"/>
              <a:ext cx="1905000" cy="1447800"/>
            </a:xfrm>
            <a:prstGeom prst="rect">
              <a:avLst/>
            </a:prstGeom>
            <a:noFill/>
            <a:ln w="9525">
              <a:solidFill>
                <a:srgbClr val="000000"/>
              </a:solidFill>
              <a:miter lim="800000"/>
              <a:headEnd/>
              <a:tailEnd/>
            </a:ln>
            <a:effectLst/>
          </p:spPr>
        </p:pic>
        <p:pic>
          <p:nvPicPr>
            <p:cNvPr id="7199" name="Picture 31"/>
            <p:cNvPicPr>
              <a:picLocks noChangeAspect="1" noChangeArrowheads="1"/>
            </p:cNvPicPr>
            <p:nvPr/>
          </p:nvPicPr>
          <p:blipFill>
            <a:blip r:embed="rId13" cstate="print"/>
            <a:srcRect/>
            <a:stretch>
              <a:fillRect/>
            </a:stretch>
          </p:blipFill>
          <p:spPr bwMode="auto">
            <a:xfrm>
              <a:off x="6123407" y="3752462"/>
              <a:ext cx="1992673" cy="1447800"/>
            </a:xfrm>
            <a:prstGeom prst="rect">
              <a:avLst/>
            </a:prstGeom>
            <a:noFill/>
            <a:ln w="9525">
              <a:solidFill>
                <a:srgbClr val="000000"/>
              </a:solidFill>
              <a:miter lim="800000"/>
              <a:headEnd/>
              <a:tailEnd/>
            </a:ln>
            <a:effectLst/>
          </p:spPr>
        </p:pic>
        <p:pic>
          <p:nvPicPr>
            <p:cNvPr id="7203" name="Picture 35"/>
            <p:cNvPicPr>
              <a:picLocks noChangeAspect="1" noChangeArrowheads="1"/>
            </p:cNvPicPr>
            <p:nvPr/>
          </p:nvPicPr>
          <p:blipFill>
            <a:blip r:embed="rId14" cstate="print"/>
            <a:srcRect/>
            <a:stretch>
              <a:fillRect/>
            </a:stretch>
          </p:blipFill>
          <p:spPr bwMode="auto">
            <a:xfrm>
              <a:off x="8293358" y="3752462"/>
              <a:ext cx="1905000" cy="1447800"/>
            </a:xfrm>
            <a:prstGeom prst="rect">
              <a:avLst/>
            </a:prstGeom>
            <a:noFill/>
            <a:ln w="9525">
              <a:solidFill>
                <a:srgbClr val="000000"/>
              </a:solidFill>
              <a:miter lim="800000"/>
              <a:headEnd/>
              <a:tailEnd/>
            </a:ln>
            <a:effectLst/>
          </p:spPr>
        </p:pic>
        <p:pic>
          <p:nvPicPr>
            <p:cNvPr id="7204" name="Picture 36"/>
            <p:cNvPicPr>
              <a:picLocks noChangeAspect="1" noChangeArrowheads="1"/>
            </p:cNvPicPr>
            <p:nvPr/>
          </p:nvPicPr>
          <p:blipFill>
            <a:blip r:embed="rId15" cstate="print"/>
            <a:srcRect/>
            <a:stretch>
              <a:fillRect/>
            </a:stretch>
          </p:blipFill>
          <p:spPr bwMode="auto">
            <a:xfrm>
              <a:off x="1938179" y="5287348"/>
              <a:ext cx="1948022" cy="1447800"/>
            </a:xfrm>
            <a:prstGeom prst="rect">
              <a:avLst/>
            </a:prstGeom>
            <a:noFill/>
            <a:ln w="9525">
              <a:noFill/>
              <a:miter lim="800000"/>
              <a:headEnd/>
              <a:tailEnd/>
            </a:ln>
            <a:effectLst/>
          </p:spPr>
        </p:pic>
        <p:pic>
          <p:nvPicPr>
            <p:cNvPr id="7205" name="Picture 37"/>
            <p:cNvPicPr>
              <a:picLocks noChangeAspect="1" noChangeArrowheads="1"/>
            </p:cNvPicPr>
            <p:nvPr/>
          </p:nvPicPr>
          <p:blipFill>
            <a:blip r:embed="rId16" cstate="print"/>
            <a:srcRect/>
            <a:stretch>
              <a:fillRect/>
            </a:stretch>
          </p:blipFill>
          <p:spPr bwMode="auto">
            <a:xfrm>
              <a:off x="4038600" y="5287348"/>
              <a:ext cx="1905000" cy="1447800"/>
            </a:xfrm>
            <a:prstGeom prst="rect">
              <a:avLst/>
            </a:prstGeom>
            <a:noFill/>
            <a:ln w="9525">
              <a:solidFill>
                <a:srgbClr val="000000"/>
              </a:solidFill>
              <a:miter lim="800000"/>
              <a:headEnd/>
              <a:tailEnd/>
            </a:ln>
            <a:effectLst/>
          </p:spPr>
        </p:pic>
        <p:pic>
          <p:nvPicPr>
            <p:cNvPr id="7206" name="Picture 38"/>
            <p:cNvPicPr>
              <a:picLocks noChangeAspect="1" noChangeArrowheads="1"/>
            </p:cNvPicPr>
            <p:nvPr/>
          </p:nvPicPr>
          <p:blipFill>
            <a:blip r:embed="rId17" cstate="print"/>
            <a:srcRect/>
            <a:stretch>
              <a:fillRect/>
            </a:stretch>
          </p:blipFill>
          <p:spPr bwMode="auto">
            <a:xfrm>
              <a:off x="6134877" y="5287348"/>
              <a:ext cx="1981200" cy="1447800"/>
            </a:xfrm>
            <a:prstGeom prst="rect">
              <a:avLst/>
            </a:prstGeom>
            <a:noFill/>
            <a:ln w="9525">
              <a:solidFill>
                <a:srgbClr val="000000"/>
              </a:solidFill>
              <a:miter lim="800000"/>
              <a:headEnd/>
              <a:tailEnd/>
            </a:ln>
            <a:effectLst/>
          </p:spPr>
        </p:pic>
        <p:pic>
          <p:nvPicPr>
            <p:cNvPr id="7207" name="Picture 39"/>
            <p:cNvPicPr>
              <a:picLocks noChangeAspect="1" noChangeArrowheads="1"/>
            </p:cNvPicPr>
            <p:nvPr/>
          </p:nvPicPr>
          <p:blipFill>
            <a:blip r:embed="rId18" cstate="print"/>
            <a:srcRect/>
            <a:stretch>
              <a:fillRect/>
            </a:stretch>
          </p:blipFill>
          <p:spPr bwMode="auto">
            <a:xfrm>
              <a:off x="8293358" y="5249248"/>
              <a:ext cx="1905000" cy="1485900"/>
            </a:xfrm>
            <a:prstGeom prst="rect">
              <a:avLst/>
            </a:prstGeom>
            <a:noFill/>
            <a:ln w="9525">
              <a:noFill/>
              <a:miter lim="800000"/>
              <a:headEnd/>
              <a:tailEnd/>
            </a:ln>
            <a:effectLst/>
          </p:spPr>
        </p:pic>
      </p:grpSp>
    </p:spTree>
    <p:extLst>
      <p:ext uri="{BB962C8B-B14F-4D97-AF65-F5344CB8AC3E}">
        <p14:creationId xmlns:p14="http://schemas.microsoft.com/office/powerpoint/2010/main" xmlns="" val="347114635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ATA 2012\FISIKA 2012\Persiapan Usulan Prodi S2-FI-Unpad\Proposal Prodi S2\form terisi\Gambar2\roadmap energi 2.e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80476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0804764" y="1314450"/>
            <a:ext cx="1387236" cy="830997"/>
          </a:xfrm>
          <a:prstGeom prst="rect">
            <a:avLst/>
          </a:prstGeom>
          <a:noFill/>
        </p:spPr>
        <p:txBody>
          <a:bodyPr wrap="square" rtlCol="0">
            <a:spAutoFit/>
          </a:bodyPr>
          <a:lstStyle/>
          <a:p>
            <a:r>
              <a:rPr lang="id-ID" sz="1600" b="1" dirty="0">
                <a:solidFill>
                  <a:srgbClr val="FFFF00"/>
                </a:solidFill>
                <a:effectLst>
                  <a:outerShdw blurRad="50000" dist="30000" dir="5400000" algn="tl" rotWithShape="0">
                    <a:srgbClr val="000000">
                      <a:alpha val="30000"/>
                    </a:srgbClr>
                  </a:outerShdw>
                </a:effectLst>
                <a:latin typeface="+mj-lt"/>
                <a:ea typeface="+mj-ea"/>
                <a:cs typeface="+mj-cs"/>
                <a:hlinkClick r:id="rId3" action="ppaction://hlinkfile"/>
              </a:rPr>
              <a:t>ROADMAP PILAR ENERGI</a:t>
            </a:r>
            <a:endParaRPr lang="en-US" sz="1600" b="1" dirty="0">
              <a:solidFill>
                <a:srgbClr val="FFFF00"/>
              </a:solidFill>
              <a:effectLst>
                <a:outerShdw blurRad="50000" dist="30000" dir="5400000" algn="tl" rotWithShape="0">
                  <a:srgbClr val="000000">
                    <a:alpha val="30000"/>
                  </a:srgbClr>
                </a:outerShdw>
              </a:effectLst>
              <a:latin typeface="+mj-lt"/>
              <a:ea typeface="+mj-ea"/>
              <a:cs typeface="+mj-cs"/>
            </a:endParaRPr>
          </a:p>
        </p:txBody>
      </p:sp>
      <p:sp>
        <p:nvSpPr>
          <p:cNvPr id="2" name="TextBox 1"/>
          <p:cNvSpPr txBox="1"/>
          <p:nvPr/>
        </p:nvSpPr>
        <p:spPr>
          <a:xfrm rot="20799964">
            <a:off x="9863668" y="5647267"/>
            <a:ext cx="2218267" cy="369332"/>
          </a:xfrm>
          <a:prstGeom prst="rect">
            <a:avLst/>
          </a:prstGeom>
          <a:noFill/>
        </p:spPr>
        <p:txBody>
          <a:bodyPr wrap="square" rtlCol="0">
            <a:spAutoFit/>
          </a:bodyPr>
          <a:lstStyle/>
          <a:p>
            <a:r>
              <a:rPr lang="id-ID" b="1" dirty="0" smtClean="0">
                <a:ln w="22225">
                  <a:solidFill>
                    <a:schemeClr val="accent2"/>
                  </a:solidFill>
                  <a:prstDash val="solid"/>
                </a:ln>
                <a:solidFill>
                  <a:schemeClr val="accent2">
                    <a:lumMod val="40000"/>
                    <a:lumOff val="60000"/>
                  </a:schemeClr>
                </a:solidFill>
              </a:rPr>
              <a:t>SKALA NASIONAL</a:t>
            </a:r>
            <a:endParaRPr lang="id-ID"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2266674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9153525" cy="6865144"/>
            <a:chOff x="-1" y="0"/>
            <a:chExt cx="9153525" cy="6865144"/>
          </a:xfrm>
        </p:grpSpPr>
        <p:pic>
          <p:nvPicPr>
            <p:cNvPr id="1026" name="Picture 2" descr="E:\05 RESEARCH PROJECT\PENELITIAN 2013\01 PUNAS 2013\17 Laporan Akhir\Roadmap PUNAS.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53525" cy="68651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57225" y="9525"/>
              <a:ext cx="981075" cy="800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3267075" y="419100"/>
              <a:ext cx="32385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Rectangle 5"/>
          <p:cNvSpPr/>
          <p:nvPr/>
        </p:nvSpPr>
        <p:spPr>
          <a:xfrm rot="19895241">
            <a:off x="9557819" y="5437201"/>
            <a:ext cx="2372765" cy="369332"/>
          </a:xfrm>
          <a:prstGeom prst="rect">
            <a:avLst/>
          </a:prstGeom>
        </p:spPr>
        <p:txBody>
          <a:bodyPr wrap="none">
            <a:spAutoFit/>
          </a:bodyPr>
          <a:lstStyle/>
          <a:p>
            <a:r>
              <a:rPr lang="id-ID" b="1" dirty="0">
                <a:ln w="22225">
                  <a:solidFill>
                    <a:schemeClr val="accent2"/>
                  </a:solidFill>
                  <a:prstDash val="solid"/>
                </a:ln>
                <a:solidFill>
                  <a:schemeClr val="accent2">
                    <a:lumMod val="40000"/>
                    <a:lumOff val="60000"/>
                  </a:schemeClr>
                </a:solidFill>
              </a:rPr>
              <a:t>SKALA </a:t>
            </a:r>
            <a:r>
              <a:rPr lang="id-ID" b="1" dirty="0" smtClean="0">
                <a:ln w="22225">
                  <a:solidFill>
                    <a:schemeClr val="accent2"/>
                  </a:solidFill>
                  <a:prstDash val="solid"/>
                </a:ln>
                <a:solidFill>
                  <a:schemeClr val="accent2">
                    <a:lumMod val="40000"/>
                    <a:lumOff val="60000"/>
                  </a:schemeClr>
                </a:solidFill>
              </a:rPr>
              <a:t>RISET GROUP</a:t>
            </a:r>
            <a:endParaRPr lang="id-ID"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2198435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7999" y="152400"/>
            <a:ext cx="9884229" cy="6705600"/>
            <a:chOff x="1524000" y="152400"/>
            <a:chExt cx="9144000" cy="6160532"/>
          </a:xfrm>
        </p:grpSpPr>
        <p:sp>
          <p:nvSpPr>
            <p:cNvPr id="44065" name="Rectangle 1057"/>
            <p:cNvSpPr>
              <a:spLocks noChangeArrowheads="1"/>
            </p:cNvSpPr>
            <p:nvPr/>
          </p:nvSpPr>
          <p:spPr bwMode="auto">
            <a:xfrm>
              <a:off x="2362200" y="1524000"/>
              <a:ext cx="7543800" cy="4343400"/>
            </a:xfrm>
            <a:prstGeom prst="rect">
              <a:avLst/>
            </a:prstGeom>
            <a:gradFill rotWithShape="0">
              <a:gsLst>
                <a:gs pos="0">
                  <a:schemeClr val="accent1">
                    <a:gamma/>
                    <a:shade val="58824"/>
                    <a:invGamma/>
                  </a:schemeClr>
                </a:gs>
                <a:gs pos="100000">
                  <a:schemeClr val="accent1">
                    <a:alpha val="19000"/>
                  </a:schemeClr>
                </a:gs>
              </a:gsLst>
              <a:lin ang="0" scaled="1"/>
            </a:gradFill>
            <a:ln w="9525">
              <a:noFill/>
              <a:miter lim="800000"/>
              <a:headEnd/>
              <a:tailEnd/>
            </a:ln>
            <a:effectLst/>
          </p:spPr>
          <p:txBody>
            <a:bodyPr wrap="none" anchor="ctr"/>
            <a:lstStyle/>
            <a:p>
              <a:pPr eaLnBrk="0" hangingPunct="0">
                <a:defRPr/>
              </a:pPr>
              <a:endParaRPr lang="en-US"/>
            </a:p>
          </p:txBody>
        </p:sp>
        <p:sp>
          <p:nvSpPr>
            <p:cNvPr id="44034" name="Rectangle 1026"/>
            <p:cNvSpPr>
              <a:spLocks noChangeArrowheads="1"/>
            </p:cNvSpPr>
            <p:nvPr/>
          </p:nvSpPr>
          <p:spPr bwMode="auto">
            <a:xfrm>
              <a:off x="2819400" y="228600"/>
              <a:ext cx="7848600" cy="9525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b="1" dirty="0">
                  <a:solidFill>
                    <a:schemeClr val="bg1"/>
                  </a:solidFill>
                </a:rPr>
                <a:t>Enzyme Production</a:t>
              </a:r>
            </a:p>
          </p:txBody>
        </p:sp>
        <p:sp>
          <p:nvSpPr>
            <p:cNvPr id="44035" name="Text Box 1027"/>
            <p:cNvSpPr txBox="1">
              <a:spLocks noChangeArrowheads="1"/>
            </p:cNvSpPr>
            <p:nvPr/>
          </p:nvSpPr>
          <p:spPr bwMode="auto">
            <a:xfrm>
              <a:off x="3359150" y="5029200"/>
              <a:ext cx="1752600" cy="558800"/>
            </a:xfrm>
            <a:prstGeom prst="rect">
              <a:avLst/>
            </a:prstGeom>
            <a:solidFill>
              <a:schemeClr val="hlink">
                <a:alpha val="50000"/>
              </a:schemeClr>
            </a:solidFill>
            <a:ln w="9525">
              <a:solidFill>
                <a:schemeClr val="bg1"/>
              </a:solid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1000">
                  <a:solidFill>
                    <a:schemeClr val="bg1"/>
                  </a:solidFill>
                </a:rPr>
                <a:t>MICROBA / PLANT SCIENCE - RESEARCH - ACTIVITIES (2007-2009)</a:t>
              </a:r>
            </a:p>
          </p:txBody>
        </p:sp>
        <p:sp>
          <p:nvSpPr>
            <p:cNvPr id="44036" name="Text Box 1028"/>
            <p:cNvSpPr txBox="1">
              <a:spLocks noChangeArrowheads="1"/>
            </p:cNvSpPr>
            <p:nvPr/>
          </p:nvSpPr>
          <p:spPr bwMode="auto">
            <a:xfrm>
              <a:off x="5927725" y="2743200"/>
              <a:ext cx="1752600" cy="400110"/>
            </a:xfrm>
            <a:prstGeom prst="rect">
              <a:avLst/>
            </a:prstGeom>
            <a:solidFill>
              <a:schemeClr val="hlink">
                <a:alpha val="50000"/>
              </a:schemeClr>
            </a:solidFill>
            <a:ln w="9525">
              <a:solidFill>
                <a:schemeClr val="bg1"/>
              </a:solid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1000">
                  <a:solidFill>
                    <a:schemeClr val="bg1"/>
                  </a:solidFill>
                </a:rPr>
                <a:t>UTILIZATION - RESEARCH ACTIVITIES (2008-2012)</a:t>
              </a:r>
            </a:p>
          </p:txBody>
        </p:sp>
        <p:sp>
          <p:nvSpPr>
            <p:cNvPr id="44037" name="Text Box 1029"/>
            <p:cNvSpPr txBox="1">
              <a:spLocks noChangeArrowheads="1"/>
            </p:cNvSpPr>
            <p:nvPr/>
          </p:nvSpPr>
          <p:spPr bwMode="auto">
            <a:xfrm>
              <a:off x="7296150" y="1790700"/>
              <a:ext cx="1752600" cy="406400"/>
            </a:xfrm>
            <a:prstGeom prst="rect">
              <a:avLst/>
            </a:prstGeom>
            <a:solidFill>
              <a:schemeClr val="hlink">
                <a:alpha val="50000"/>
              </a:schemeClr>
            </a:solidFill>
            <a:ln w="9525">
              <a:solidFill>
                <a:schemeClr val="bg1"/>
              </a:solid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1000">
                  <a:solidFill>
                    <a:schemeClr val="bg1"/>
                  </a:solidFill>
                </a:rPr>
                <a:t>MARKET - RESEARCH ACTIVITIES (2010-?)</a:t>
              </a:r>
            </a:p>
          </p:txBody>
        </p:sp>
        <p:sp>
          <p:nvSpPr>
            <p:cNvPr id="36872" name="Line 1030"/>
            <p:cNvSpPr>
              <a:spLocks noChangeShapeType="1"/>
            </p:cNvSpPr>
            <p:nvPr/>
          </p:nvSpPr>
          <p:spPr bwMode="auto">
            <a:xfrm>
              <a:off x="2362200" y="1219200"/>
              <a:ext cx="0" cy="45720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id-ID"/>
            </a:p>
          </p:txBody>
        </p:sp>
        <p:sp>
          <p:nvSpPr>
            <p:cNvPr id="36873" name="Line 1031"/>
            <p:cNvSpPr>
              <a:spLocks noChangeShapeType="1"/>
            </p:cNvSpPr>
            <p:nvPr/>
          </p:nvSpPr>
          <p:spPr bwMode="auto">
            <a:xfrm>
              <a:off x="2362200" y="5791200"/>
              <a:ext cx="75438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id-ID"/>
            </a:p>
          </p:txBody>
        </p:sp>
        <p:sp>
          <p:nvSpPr>
            <p:cNvPr id="44040" name="Freeform 1032"/>
            <p:cNvSpPr>
              <a:spLocks/>
            </p:cNvSpPr>
            <p:nvPr/>
          </p:nvSpPr>
          <p:spPr bwMode="auto">
            <a:xfrm>
              <a:off x="2590800" y="1625600"/>
              <a:ext cx="6553200" cy="3632200"/>
            </a:xfrm>
            <a:custGeom>
              <a:avLst/>
              <a:gdLst>
                <a:gd name="T0" fmla="*/ 0 w 4128"/>
                <a:gd name="T1" fmla="*/ 2288 h 2288"/>
                <a:gd name="T2" fmla="*/ 1440 w 4128"/>
                <a:gd name="T3" fmla="*/ 1952 h 2288"/>
                <a:gd name="T4" fmla="*/ 2592 w 4128"/>
                <a:gd name="T5" fmla="*/ 320 h 2288"/>
                <a:gd name="T6" fmla="*/ 4128 w 4128"/>
                <a:gd name="T7" fmla="*/ 32 h 2288"/>
                <a:gd name="T8" fmla="*/ 0 60000 65536"/>
                <a:gd name="T9" fmla="*/ 0 60000 65536"/>
                <a:gd name="T10" fmla="*/ 0 60000 65536"/>
                <a:gd name="T11" fmla="*/ 0 60000 65536"/>
                <a:gd name="T12" fmla="*/ 0 w 4128"/>
                <a:gd name="T13" fmla="*/ 0 h 2288"/>
                <a:gd name="T14" fmla="*/ 4128 w 4128"/>
                <a:gd name="T15" fmla="*/ 2288 h 2288"/>
              </a:gdLst>
              <a:ahLst/>
              <a:cxnLst>
                <a:cxn ang="T8">
                  <a:pos x="T0" y="T1"/>
                </a:cxn>
                <a:cxn ang="T9">
                  <a:pos x="T2" y="T3"/>
                </a:cxn>
                <a:cxn ang="T10">
                  <a:pos x="T4" y="T5"/>
                </a:cxn>
                <a:cxn ang="T11">
                  <a:pos x="T6" y="T7"/>
                </a:cxn>
              </a:cxnLst>
              <a:rect l="T12" t="T13" r="T14" b="T15"/>
              <a:pathLst>
                <a:path w="4128" h="2288">
                  <a:moveTo>
                    <a:pt x="0" y="2288"/>
                  </a:moveTo>
                  <a:cubicBezTo>
                    <a:pt x="504" y="2284"/>
                    <a:pt x="1008" y="2280"/>
                    <a:pt x="1440" y="1952"/>
                  </a:cubicBezTo>
                  <a:cubicBezTo>
                    <a:pt x="1872" y="1624"/>
                    <a:pt x="2144" y="640"/>
                    <a:pt x="2592" y="320"/>
                  </a:cubicBezTo>
                  <a:cubicBezTo>
                    <a:pt x="3040" y="0"/>
                    <a:pt x="3872" y="80"/>
                    <a:pt x="4128" y="32"/>
                  </a:cubicBezTo>
                </a:path>
              </a:pathLst>
            </a:custGeom>
            <a:noFill/>
            <a:ln w="38100">
              <a:solidFill>
                <a:srgbClr val="000080"/>
              </a:solidFill>
              <a:prstDash val="sysDot"/>
              <a:round/>
              <a:headEnd/>
              <a:tailEnd type="stealth" w="med" len="med"/>
            </a:ln>
            <a:effectLst>
              <a:outerShdw dist="35921" dir="2700000" algn="ctr" rotWithShape="0">
                <a:schemeClr val="bg2">
                  <a:alpha val="84000"/>
                </a:schemeClr>
              </a:outerShdw>
            </a:effectLst>
          </p:spPr>
          <p:txBody>
            <a:bodyPr wrap="none" anchor="ctr"/>
            <a:lstStyle/>
            <a:p>
              <a:pPr eaLnBrk="0" hangingPunct="0">
                <a:defRPr/>
              </a:pPr>
              <a:endParaRPr lang="en-US"/>
            </a:p>
          </p:txBody>
        </p:sp>
        <p:sp>
          <p:nvSpPr>
            <p:cNvPr id="36875" name="Text Box 1033"/>
            <p:cNvSpPr txBox="1">
              <a:spLocks noChangeArrowheads="1"/>
            </p:cNvSpPr>
            <p:nvPr/>
          </p:nvSpPr>
          <p:spPr bwMode="auto">
            <a:xfrm>
              <a:off x="4495800" y="5943600"/>
              <a:ext cx="3657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atin typeface="Calibri" panose="020F0502020204030204" pitchFamily="34" charset="0"/>
                </a:rPr>
                <a:t> Time (2008-2012)</a:t>
              </a:r>
            </a:p>
          </p:txBody>
        </p:sp>
        <p:sp>
          <p:nvSpPr>
            <p:cNvPr id="44042" name="Text Box 1034"/>
            <p:cNvSpPr txBox="1">
              <a:spLocks noChangeArrowheads="1"/>
            </p:cNvSpPr>
            <p:nvPr/>
          </p:nvSpPr>
          <p:spPr bwMode="auto">
            <a:xfrm>
              <a:off x="5087938" y="4038600"/>
              <a:ext cx="1752600" cy="400110"/>
            </a:xfrm>
            <a:prstGeom prst="rect">
              <a:avLst/>
            </a:prstGeom>
            <a:solidFill>
              <a:schemeClr val="hlink">
                <a:alpha val="50000"/>
              </a:schemeClr>
            </a:solidFill>
            <a:ln w="9525">
              <a:solidFill>
                <a:schemeClr val="bg1"/>
              </a:solid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1000">
                  <a:solidFill>
                    <a:schemeClr val="bg1"/>
                  </a:solidFill>
                </a:rPr>
                <a:t>PROCESSING - RESEARCH ACTIVITIES (2007-2010)</a:t>
              </a:r>
            </a:p>
          </p:txBody>
        </p:sp>
        <p:sp>
          <p:nvSpPr>
            <p:cNvPr id="36877" name="Line 1035"/>
            <p:cNvSpPr>
              <a:spLocks noChangeShapeType="1"/>
            </p:cNvSpPr>
            <p:nvPr/>
          </p:nvSpPr>
          <p:spPr bwMode="auto">
            <a:xfrm>
              <a:off x="2362200" y="4876800"/>
              <a:ext cx="7315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id-ID"/>
            </a:p>
          </p:txBody>
        </p:sp>
        <p:sp>
          <p:nvSpPr>
            <p:cNvPr id="36878" name="Line 1036"/>
            <p:cNvSpPr>
              <a:spLocks noChangeShapeType="1"/>
            </p:cNvSpPr>
            <p:nvPr/>
          </p:nvSpPr>
          <p:spPr bwMode="auto">
            <a:xfrm>
              <a:off x="2362200" y="4038600"/>
              <a:ext cx="7315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id-ID"/>
            </a:p>
          </p:txBody>
        </p:sp>
        <p:sp>
          <p:nvSpPr>
            <p:cNvPr id="36879" name="Line 1037"/>
            <p:cNvSpPr>
              <a:spLocks noChangeShapeType="1"/>
            </p:cNvSpPr>
            <p:nvPr/>
          </p:nvSpPr>
          <p:spPr bwMode="auto">
            <a:xfrm>
              <a:off x="2362200" y="3124200"/>
              <a:ext cx="7315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id-ID"/>
            </a:p>
          </p:txBody>
        </p:sp>
        <p:sp>
          <p:nvSpPr>
            <p:cNvPr id="36880" name="Line 1038"/>
            <p:cNvSpPr>
              <a:spLocks noChangeShapeType="1"/>
            </p:cNvSpPr>
            <p:nvPr/>
          </p:nvSpPr>
          <p:spPr bwMode="auto">
            <a:xfrm>
              <a:off x="2362200" y="2286000"/>
              <a:ext cx="7315200" cy="0"/>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id-ID"/>
            </a:p>
          </p:txBody>
        </p:sp>
        <p:sp>
          <p:nvSpPr>
            <p:cNvPr id="36881" name="Line 1039"/>
            <p:cNvSpPr>
              <a:spLocks noChangeShapeType="1"/>
            </p:cNvSpPr>
            <p:nvPr/>
          </p:nvSpPr>
          <p:spPr bwMode="auto">
            <a:xfrm>
              <a:off x="3429000" y="1676400"/>
              <a:ext cx="0" cy="41148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id-ID"/>
            </a:p>
          </p:txBody>
        </p:sp>
        <p:sp>
          <p:nvSpPr>
            <p:cNvPr id="36882" name="Line 1040"/>
            <p:cNvSpPr>
              <a:spLocks noChangeShapeType="1"/>
            </p:cNvSpPr>
            <p:nvPr/>
          </p:nvSpPr>
          <p:spPr bwMode="auto">
            <a:xfrm>
              <a:off x="8077200" y="1676400"/>
              <a:ext cx="0" cy="41148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id-ID"/>
            </a:p>
          </p:txBody>
        </p:sp>
        <p:sp>
          <p:nvSpPr>
            <p:cNvPr id="36883" name="Line 1041"/>
            <p:cNvSpPr>
              <a:spLocks noChangeShapeType="1"/>
            </p:cNvSpPr>
            <p:nvPr/>
          </p:nvSpPr>
          <p:spPr bwMode="auto">
            <a:xfrm>
              <a:off x="6553200" y="1676400"/>
              <a:ext cx="0" cy="411480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id-ID"/>
            </a:p>
          </p:txBody>
        </p:sp>
        <p:sp>
          <p:nvSpPr>
            <p:cNvPr id="44050" name="Line 1042"/>
            <p:cNvSpPr>
              <a:spLocks noChangeShapeType="1"/>
            </p:cNvSpPr>
            <p:nvPr/>
          </p:nvSpPr>
          <p:spPr bwMode="auto">
            <a:xfrm>
              <a:off x="4953000" y="1676400"/>
              <a:ext cx="0" cy="4114800"/>
            </a:xfrm>
            <a:prstGeom prst="line">
              <a:avLst/>
            </a:prstGeom>
            <a:noFill/>
            <a:ln w="9525">
              <a:solidFill>
                <a:schemeClr val="tx1"/>
              </a:solidFill>
              <a:prstDash val="sysDot"/>
              <a:round/>
              <a:headEnd/>
              <a:tailEnd/>
            </a:ln>
            <a:effectLst>
              <a:outerShdw dist="35921" dir="2700000" algn="ctr" rotWithShape="0">
                <a:schemeClr val="bg2">
                  <a:alpha val="75000"/>
                </a:schemeClr>
              </a:outerShdw>
            </a:effectLst>
          </p:spPr>
          <p:txBody>
            <a:bodyPr wrap="none" anchor="ctr"/>
            <a:lstStyle/>
            <a:p>
              <a:pPr eaLnBrk="0" hangingPunct="0">
                <a:defRPr/>
              </a:pPr>
              <a:endParaRPr lang="en-US"/>
            </a:p>
          </p:txBody>
        </p:sp>
        <p:sp>
          <p:nvSpPr>
            <p:cNvPr id="36885" name="Text Box 1043"/>
            <p:cNvSpPr txBox="1">
              <a:spLocks noChangeArrowheads="1"/>
            </p:cNvSpPr>
            <p:nvPr/>
          </p:nvSpPr>
          <p:spPr bwMode="auto">
            <a:xfrm>
              <a:off x="2362200" y="4403726"/>
              <a:ext cx="19050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1000" dirty="0">
                  <a:latin typeface="Calibri" panose="020F0502020204030204" pitchFamily="34" charset="0"/>
                </a:rPr>
                <a:t>Output: proses/</a:t>
              </a:r>
              <a:r>
                <a:rPr lang="en-US" sz="1000" dirty="0" err="1">
                  <a:latin typeface="Calibri" panose="020F0502020204030204" pitchFamily="34" charset="0"/>
                </a:rPr>
                <a:t>produk</a:t>
              </a:r>
              <a:r>
                <a:rPr lang="en-US" sz="1000" dirty="0">
                  <a:latin typeface="Calibri" panose="020F0502020204030204" pitchFamily="34" charset="0"/>
                </a:rPr>
                <a:t>/</a:t>
              </a:r>
              <a:r>
                <a:rPr lang="en-US" sz="1000" dirty="0" err="1">
                  <a:latin typeface="Calibri" panose="020F0502020204030204" pitchFamily="34" charset="0"/>
                </a:rPr>
                <a:t>teknologi</a:t>
              </a:r>
              <a:endParaRPr lang="en-US" sz="900" dirty="0">
                <a:latin typeface="Calibri" panose="020F0502020204030204" pitchFamily="34" charset="0"/>
              </a:endParaRPr>
            </a:p>
          </p:txBody>
        </p:sp>
        <p:sp>
          <p:nvSpPr>
            <p:cNvPr id="36886" name="Text Box 1044"/>
            <p:cNvSpPr txBox="1">
              <a:spLocks noChangeArrowheads="1"/>
            </p:cNvSpPr>
            <p:nvPr/>
          </p:nvSpPr>
          <p:spPr bwMode="auto">
            <a:xfrm>
              <a:off x="3886200" y="3489326"/>
              <a:ext cx="19050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1000">
                  <a:latin typeface="Calibri" panose="020F0502020204030204" pitchFamily="34" charset="0"/>
                </a:rPr>
                <a:t>Output: proses/produk/teknologi</a:t>
              </a:r>
            </a:p>
          </p:txBody>
        </p:sp>
        <p:sp>
          <p:nvSpPr>
            <p:cNvPr id="36887" name="Text Box 1045"/>
            <p:cNvSpPr txBox="1">
              <a:spLocks noChangeArrowheads="1"/>
            </p:cNvSpPr>
            <p:nvPr/>
          </p:nvSpPr>
          <p:spPr bwMode="auto">
            <a:xfrm>
              <a:off x="4495800" y="2286001"/>
              <a:ext cx="19050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1000">
                  <a:latin typeface="Calibri" panose="020F0502020204030204" pitchFamily="34" charset="0"/>
                </a:rPr>
                <a:t>Output: proses/produk/teknologi</a:t>
              </a:r>
            </a:p>
          </p:txBody>
        </p:sp>
        <p:sp>
          <p:nvSpPr>
            <p:cNvPr id="36888" name="Freeform 1046"/>
            <p:cNvSpPr>
              <a:spLocks/>
            </p:cNvSpPr>
            <p:nvPr/>
          </p:nvSpPr>
          <p:spPr bwMode="auto">
            <a:xfrm>
              <a:off x="2781300" y="4800600"/>
              <a:ext cx="723900" cy="355600"/>
            </a:xfrm>
            <a:custGeom>
              <a:avLst/>
              <a:gdLst>
                <a:gd name="T0" fmla="*/ 2147483647 w 456"/>
                <a:gd name="T1" fmla="*/ 2147483647 h 224"/>
                <a:gd name="T2" fmla="*/ 2147483647 w 456"/>
                <a:gd name="T3" fmla="*/ 2147483647 h 224"/>
                <a:gd name="T4" fmla="*/ 2147483647 w 456"/>
                <a:gd name="T5" fmla="*/ 0 h 224"/>
                <a:gd name="T6" fmla="*/ 0 60000 65536"/>
                <a:gd name="T7" fmla="*/ 0 60000 65536"/>
                <a:gd name="T8" fmla="*/ 0 60000 65536"/>
                <a:gd name="T9" fmla="*/ 0 w 456"/>
                <a:gd name="T10" fmla="*/ 0 h 224"/>
                <a:gd name="T11" fmla="*/ 456 w 456"/>
                <a:gd name="T12" fmla="*/ 224 h 224"/>
              </a:gdLst>
              <a:ahLst/>
              <a:cxnLst>
                <a:cxn ang="T6">
                  <a:pos x="T0" y="T1"/>
                </a:cxn>
                <a:cxn ang="T7">
                  <a:pos x="T2" y="T3"/>
                </a:cxn>
                <a:cxn ang="T8">
                  <a:pos x="T4" y="T5"/>
                </a:cxn>
              </a:cxnLst>
              <a:rect l="T9" t="T10" r="T11" b="T12"/>
              <a:pathLst>
                <a:path w="456" h="224">
                  <a:moveTo>
                    <a:pt x="456" y="192"/>
                  </a:moveTo>
                  <a:cubicBezTo>
                    <a:pt x="300" y="208"/>
                    <a:pt x="144" y="224"/>
                    <a:pt x="72" y="192"/>
                  </a:cubicBezTo>
                  <a:cubicBezTo>
                    <a:pt x="0" y="160"/>
                    <a:pt x="32" y="32"/>
                    <a:pt x="24" y="0"/>
                  </a:cubicBezTo>
                </a:path>
              </a:pathLst>
            </a:custGeom>
            <a:noFill/>
            <a:ln w="1587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p>
          </p:txBody>
        </p:sp>
        <p:sp>
          <p:nvSpPr>
            <p:cNvPr id="36889" name="Freeform 1047"/>
            <p:cNvSpPr>
              <a:spLocks/>
            </p:cNvSpPr>
            <p:nvPr/>
          </p:nvSpPr>
          <p:spPr bwMode="auto">
            <a:xfrm>
              <a:off x="4800600" y="3886200"/>
              <a:ext cx="723900" cy="355600"/>
            </a:xfrm>
            <a:custGeom>
              <a:avLst/>
              <a:gdLst>
                <a:gd name="T0" fmla="*/ 2147483647 w 456"/>
                <a:gd name="T1" fmla="*/ 2147483647 h 224"/>
                <a:gd name="T2" fmla="*/ 2147483647 w 456"/>
                <a:gd name="T3" fmla="*/ 2147483647 h 224"/>
                <a:gd name="T4" fmla="*/ 2147483647 w 456"/>
                <a:gd name="T5" fmla="*/ 0 h 224"/>
                <a:gd name="T6" fmla="*/ 0 60000 65536"/>
                <a:gd name="T7" fmla="*/ 0 60000 65536"/>
                <a:gd name="T8" fmla="*/ 0 60000 65536"/>
                <a:gd name="T9" fmla="*/ 0 w 456"/>
                <a:gd name="T10" fmla="*/ 0 h 224"/>
                <a:gd name="T11" fmla="*/ 456 w 456"/>
                <a:gd name="T12" fmla="*/ 224 h 224"/>
              </a:gdLst>
              <a:ahLst/>
              <a:cxnLst>
                <a:cxn ang="T6">
                  <a:pos x="T0" y="T1"/>
                </a:cxn>
                <a:cxn ang="T7">
                  <a:pos x="T2" y="T3"/>
                </a:cxn>
                <a:cxn ang="T8">
                  <a:pos x="T4" y="T5"/>
                </a:cxn>
              </a:cxnLst>
              <a:rect l="T9" t="T10" r="T11" b="T12"/>
              <a:pathLst>
                <a:path w="456" h="224">
                  <a:moveTo>
                    <a:pt x="456" y="192"/>
                  </a:moveTo>
                  <a:cubicBezTo>
                    <a:pt x="300" y="208"/>
                    <a:pt x="144" y="224"/>
                    <a:pt x="72" y="192"/>
                  </a:cubicBezTo>
                  <a:cubicBezTo>
                    <a:pt x="0" y="160"/>
                    <a:pt x="32" y="32"/>
                    <a:pt x="24" y="0"/>
                  </a:cubicBezTo>
                </a:path>
              </a:pathLst>
            </a:custGeom>
            <a:noFill/>
            <a:ln w="1587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p>
          </p:txBody>
        </p:sp>
        <p:sp>
          <p:nvSpPr>
            <p:cNvPr id="36890" name="Freeform 1048"/>
            <p:cNvSpPr>
              <a:spLocks/>
            </p:cNvSpPr>
            <p:nvPr/>
          </p:nvSpPr>
          <p:spPr bwMode="auto">
            <a:xfrm>
              <a:off x="5257800" y="2667000"/>
              <a:ext cx="723900" cy="355600"/>
            </a:xfrm>
            <a:custGeom>
              <a:avLst/>
              <a:gdLst>
                <a:gd name="T0" fmla="*/ 2147483647 w 456"/>
                <a:gd name="T1" fmla="*/ 2147483647 h 224"/>
                <a:gd name="T2" fmla="*/ 2147483647 w 456"/>
                <a:gd name="T3" fmla="*/ 2147483647 h 224"/>
                <a:gd name="T4" fmla="*/ 2147483647 w 456"/>
                <a:gd name="T5" fmla="*/ 0 h 224"/>
                <a:gd name="T6" fmla="*/ 0 60000 65536"/>
                <a:gd name="T7" fmla="*/ 0 60000 65536"/>
                <a:gd name="T8" fmla="*/ 0 60000 65536"/>
                <a:gd name="T9" fmla="*/ 0 w 456"/>
                <a:gd name="T10" fmla="*/ 0 h 224"/>
                <a:gd name="T11" fmla="*/ 456 w 456"/>
                <a:gd name="T12" fmla="*/ 224 h 224"/>
              </a:gdLst>
              <a:ahLst/>
              <a:cxnLst>
                <a:cxn ang="T6">
                  <a:pos x="T0" y="T1"/>
                </a:cxn>
                <a:cxn ang="T7">
                  <a:pos x="T2" y="T3"/>
                </a:cxn>
                <a:cxn ang="T8">
                  <a:pos x="T4" y="T5"/>
                </a:cxn>
              </a:cxnLst>
              <a:rect l="T9" t="T10" r="T11" b="T12"/>
              <a:pathLst>
                <a:path w="456" h="224">
                  <a:moveTo>
                    <a:pt x="456" y="192"/>
                  </a:moveTo>
                  <a:cubicBezTo>
                    <a:pt x="300" y="208"/>
                    <a:pt x="144" y="224"/>
                    <a:pt x="72" y="192"/>
                  </a:cubicBezTo>
                  <a:cubicBezTo>
                    <a:pt x="0" y="160"/>
                    <a:pt x="32" y="32"/>
                    <a:pt x="24" y="0"/>
                  </a:cubicBezTo>
                </a:path>
              </a:pathLst>
            </a:custGeom>
            <a:noFill/>
            <a:ln w="15875">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p>
          </p:txBody>
        </p:sp>
        <p:sp>
          <p:nvSpPr>
            <p:cNvPr id="44057" name="Text Box 1049"/>
            <p:cNvSpPr txBox="1">
              <a:spLocks noChangeArrowheads="1"/>
            </p:cNvSpPr>
            <p:nvPr/>
          </p:nvSpPr>
          <p:spPr bwMode="auto">
            <a:xfrm>
              <a:off x="2006600" y="5059364"/>
              <a:ext cx="723900" cy="274637"/>
            </a:xfrm>
            <a:prstGeom prst="rect">
              <a:avLst/>
            </a:prstGeom>
            <a:solidFill>
              <a:schemeClr val="accent1"/>
            </a:solidFill>
            <a:ln w="9525">
              <a:no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1200"/>
                <a:t>R &amp; D</a:t>
              </a:r>
            </a:p>
          </p:txBody>
        </p:sp>
        <p:sp>
          <p:nvSpPr>
            <p:cNvPr id="44058" name="Text Box 1050"/>
            <p:cNvSpPr txBox="1">
              <a:spLocks noChangeArrowheads="1"/>
            </p:cNvSpPr>
            <p:nvPr/>
          </p:nvSpPr>
          <p:spPr bwMode="auto">
            <a:xfrm>
              <a:off x="2006600" y="4060825"/>
              <a:ext cx="1447800" cy="274638"/>
            </a:xfrm>
            <a:prstGeom prst="rect">
              <a:avLst/>
            </a:prstGeom>
            <a:solidFill>
              <a:schemeClr val="accent1"/>
            </a:solidFill>
            <a:ln w="9525">
              <a:no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1200"/>
                <a:t>TECHNOLOGY</a:t>
              </a:r>
            </a:p>
          </p:txBody>
        </p:sp>
        <p:sp>
          <p:nvSpPr>
            <p:cNvPr id="44059" name="Text Box 1051"/>
            <p:cNvSpPr txBox="1">
              <a:spLocks noChangeArrowheads="1"/>
            </p:cNvSpPr>
            <p:nvPr/>
          </p:nvSpPr>
          <p:spPr bwMode="auto">
            <a:xfrm>
              <a:off x="1990726" y="2849564"/>
              <a:ext cx="1025525" cy="274637"/>
            </a:xfrm>
            <a:prstGeom prst="rect">
              <a:avLst/>
            </a:prstGeom>
            <a:solidFill>
              <a:schemeClr val="accent1"/>
            </a:solidFill>
            <a:ln w="9525">
              <a:no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1200"/>
                <a:t>PRODUCT</a:t>
              </a:r>
            </a:p>
          </p:txBody>
        </p:sp>
        <p:sp>
          <p:nvSpPr>
            <p:cNvPr id="44060" name="Text Box 1052"/>
            <p:cNvSpPr txBox="1">
              <a:spLocks noChangeArrowheads="1"/>
            </p:cNvSpPr>
            <p:nvPr/>
          </p:nvSpPr>
          <p:spPr bwMode="auto">
            <a:xfrm>
              <a:off x="2006600" y="1900239"/>
              <a:ext cx="965200" cy="274637"/>
            </a:xfrm>
            <a:prstGeom prst="rect">
              <a:avLst/>
            </a:prstGeom>
            <a:solidFill>
              <a:schemeClr val="accent1"/>
            </a:solidFill>
            <a:ln w="9525">
              <a:noFill/>
              <a:miter lim="800000"/>
              <a:headEnd/>
              <a:tailEnd/>
            </a:ln>
            <a:effectLst>
              <a:outerShdw dist="35921" dir="2700000" algn="ctr" rotWithShape="0">
                <a:srgbClr val="808080"/>
              </a:outerShdw>
            </a:effectLst>
          </p:spPr>
          <p:txBody>
            <a:bodyPr>
              <a:spAutoFit/>
            </a:bodyPr>
            <a:lstStyle/>
            <a:p>
              <a:pPr algn="ctr" eaLnBrk="0" hangingPunct="0">
                <a:spcBef>
                  <a:spcPct val="50000"/>
                </a:spcBef>
                <a:defRPr/>
              </a:pPr>
              <a:r>
                <a:rPr lang="en-US" sz="1200"/>
                <a:t>MARKET</a:t>
              </a:r>
            </a:p>
          </p:txBody>
        </p:sp>
        <p:sp>
          <p:nvSpPr>
            <p:cNvPr id="44061" name="AutoShape 1053"/>
            <p:cNvSpPr>
              <a:spLocks noChangeArrowheads="1"/>
            </p:cNvSpPr>
            <p:nvPr/>
          </p:nvSpPr>
          <p:spPr bwMode="auto">
            <a:xfrm>
              <a:off x="5257800" y="4648200"/>
              <a:ext cx="2286000" cy="1215863"/>
            </a:xfrm>
            <a:prstGeom prst="wedgeRectCallout">
              <a:avLst>
                <a:gd name="adj1" fmla="val -60833"/>
                <a:gd name="adj2" fmla="val -338"/>
              </a:avLst>
            </a:prstGeom>
            <a:solidFill>
              <a:srgbClr val="C0C0C0"/>
            </a:solidFill>
            <a:ln w="9525">
              <a:noFill/>
              <a:miter lim="800000"/>
              <a:headEnd/>
              <a:tailEnd/>
            </a:ln>
            <a:effectLst>
              <a:outerShdw dist="35921" dir="2700000" algn="ctr" rotWithShape="0">
                <a:schemeClr val="bg2"/>
              </a:outerShdw>
            </a:effectLst>
          </p:spPr>
          <p:txBody>
            <a:bodyPr>
              <a:spAutoFit/>
            </a:bodyPr>
            <a:lstStyle/>
            <a:p>
              <a:pPr marL="168275" indent="-168275" eaLnBrk="0" hangingPunct="0">
                <a:buFont typeface="Arial" charset="0"/>
                <a:buAutoNum type="arabicPeriod"/>
                <a:defRPr/>
              </a:pPr>
              <a:r>
                <a:rPr lang="sv-SE" sz="800">
                  <a:solidFill>
                    <a:schemeClr val="bg1"/>
                  </a:solidFill>
                </a:rPr>
                <a:t>Isolasi dan identifikasi mikroba penghasil enzim hidrolitik.</a:t>
              </a:r>
            </a:p>
            <a:p>
              <a:pPr marL="168275" indent="-168275" eaLnBrk="0" hangingPunct="0">
                <a:buFont typeface="Arial" charset="0"/>
                <a:buAutoNum type="arabicPeriod"/>
                <a:defRPr/>
              </a:pPr>
              <a:r>
                <a:rPr lang="sv-SE" sz="800">
                  <a:solidFill>
                    <a:schemeClr val="bg1"/>
                  </a:solidFill>
                </a:rPr>
                <a:t>Kloning &amp; manipulasi/karakterisasi gen</a:t>
              </a:r>
            </a:p>
            <a:p>
              <a:pPr marL="168275" indent="-168275" eaLnBrk="0" hangingPunct="0">
                <a:buFont typeface="Arial" charset="0"/>
                <a:buAutoNum type="arabicPeriod"/>
                <a:defRPr/>
              </a:pPr>
              <a:r>
                <a:rPr lang="sv-SE" sz="800">
                  <a:solidFill>
                    <a:schemeClr val="bg1"/>
                  </a:solidFill>
                </a:rPr>
                <a:t>Pengembangan sistem sel ekspresi tinggi yang cocok untuk diterapkan di industri</a:t>
              </a:r>
            </a:p>
            <a:p>
              <a:pPr marL="168275" indent="-168275" eaLnBrk="0" hangingPunct="0">
                <a:buFont typeface="Arial" charset="0"/>
                <a:buAutoNum type="arabicPeriod"/>
                <a:defRPr/>
              </a:pPr>
              <a:r>
                <a:rPr lang="sv-SE" sz="800">
                  <a:solidFill>
                    <a:schemeClr val="bg1"/>
                  </a:solidFill>
                </a:rPr>
                <a:t>Karakterisasi sumber substrat alami pada tumbuhan untuk enzim hidrolitik.</a:t>
              </a:r>
            </a:p>
            <a:p>
              <a:pPr marL="168275" indent="-168275" eaLnBrk="0" hangingPunct="0">
                <a:buFont typeface="Arial" charset="0"/>
                <a:buAutoNum type="arabicPeriod"/>
                <a:defRPr/>
              </a:pPr>
              <a:r>
                <a:rPr lang="sv-SE" sz="800">
                  <a:solidFill>
                    <a:schemeClr val="bg1"/>
                  </a:solidFill>
                </a:rPr>
                <a:t>Manipulasi./karakterisasi gen penginduksi peningkatan pembentukan substrat pada tumbuhan </a:t>
              </a:r>
              <a:endParaRPr lang="en-US" sz="800">
                <a:solidFill>
                  <a:schemeClr val="bg1"/>
                </a:solidFill>
              </a:endParaRPr>
            </a:p>
          </p:txBody>
        </p:sp>
        <p:sp>
          <p:nvSpPr>
            <p:cNvPr id="44062" name="AutoShape 1054"/>
            <p:cNvSpPr>
              <a:spLocks noChangeArrowheads="1"/>
            </p:cNvSpPr>
            <p:nvPr/>
          </p:nvSpPr>
          <p:spPr bwMode="auto">
            <a:xfrm>
              <a:off x="7620000" y="4038600"/>
              <a:ext cx="2590800" cy="1328966"/>
            </a:xfrm>
            <a:prstGeom prst="wedgeRectCallout">
              <a:avLst>
                <a:gd name="adj1" fmla="val -88602"/>
                <a:gd name="adj2" fmla="val -40056"/>
              </a:avLst>
            </a:prstGeom>
            <a:solidFill>
              <a:srgbClr val="C0C0C0"/>
            </a:solidFill>
            <a:ln w="9525">
              <a:noFill/>
              <a:miter lim="800000"/>
              <a:headEnd/>
              <a:tailEnd/>
            </a:ln>
            <a:effectLst>
              <a:outerShdw dist="35921" dir="2700000" algn="ctr" rotWithShape="0">
                <a:schemeClr val="bg2"/>
              </a:outerShdw>
            </a:effectLst>
          </p:spPr>
          <p:txBody>
            <a:bodyPr>
              <a:spAutoFit/>
            </a:bodyPr>
            <a:lstStyle/>
            <a:p>
              <a:pPr marL="168275" indent="-168275" eaLnBrk="0" hangingPunct="0">
                <a:spcBef>
                  <a:spcPct val="50000"/>
                </a:spcBef>
                <a:buFont typeface="Arial" charset="0"/>
                <a:buAutoNum type="arabicPeriod"/>
                <a:defRPr/>
              </a:pPr>
              <a:r>
                <a:rPr lang="sv-SE" sz="800" dirty="0">
                  <a:solidFill>
                    <a:schemeClr val="bg1"/>
                  </a:solidFill>
                </a:rPr>
                <a:t>Karaterisasi sifat fisikokimia enzim-enzim khas untuk kebutuhan pasar; </a:t>
              </a:r>
            </a:p>
            <a:p>
              <a:pPr marL="168275" indent="-168275" eaLnBrk="0" hangingPunct="0">
                <a:spcBef>
                  <a:spcPct val="50000"/>
                </a:spcBef>
                <a:buFont typeface="Arial" charset="0"/>
                <a:buAutoNum type="arabicPeriod"/>
                <a:defRPr/>
              </a:pPr>
              <a:r>
                <a:rPr lang="sv-SE" sz="800" dirty="0">
                  <a:solidFill>
                    <a:schemeClr val="bg1"/>
                  </a:solidFill>
                </a:rPr>
                <a:t>Pengembangan bahan baku produksi enzim; </a:t>
              </a:r>
            </a:p>
            <a:p>
              <a:pPr marL="168275" indent="-168275" eaLnBrk="0" hangingPunct="0">
                <a:spcBef>
                  <a:spcPct val="50000"/>
                </a:spcBef>
                <a:buFont typeface="Arial" charset="0"/>
                <a:buAutoNum type="arabicPeriod"/>
                <a:defRPr/>
              </a:pPr>
              <a:r>
                <a:rPr lang="sv-SE" sz="800" dirty="0">
                  <a:solidFill>
                    <a:schemeClr val="bg1"/>
                  </a:solidFill>
                </a:rPr>
                <a:t>Pencarian dan pengembangan teknologi pemisahan dan pemurnian enzim; </a:t>
              </a:r>
            </a:p>
            <a:p>
              <a:pPr marL="168275" indent="-168275" eaLnBrk="0" hangingPunct="0">
                <a:spcBef>
                  <a:spcPct val="50000"/>
                </a:spcBef>
                <a:buFont typeface="Arial" charset="0"/>
                <a:buAutoNum type="arabicPeriod"/>
                <a:defRPr/>
              </a:pPr>
              <a:r>
                <a:rPr lang="sv-SE" sz="800" dirty="0">
                  <a:solidFill>
                    <a:schemeClr val="bg1"/>
                  </a:solidFill>
                </a:rPr>
                <a:t>Pengembangan teknologi pemekatan dan penyetabilan produk enzim</a:t>
              </a:r>
            </a:p>
            <a:p>
              <a:pPr marL="168275" indent="-168275" eaLnBrk="0" hangingPunct="0">
                <a:spcBef>
                  <a:spcPct val="50000"/>
                </a:spcBef>
                <a:buFont typeface="Arial" charset="0"/>
                <a:buAutoNum type="arabicPeriod"/>
                <a:defRPr/>
              </a:pPr>
              <a:r>
                <a:rPr lang="sv-SE" sz="800" dirty="0">
                  <a:solidFill>
                    <a:schemeClr val="bg1"/>
                  </a:solidFill>
                </a:rPr>
                <a:t>Pengembangan produksi substrat alami bagi enzim hidrolitik</a:t>
              </a:r>
              <a:endParaRPr lang="en-US" sz="800" dirty="0">
                <a:solidFill>
                  <a:schemeClr val="bg1"/>
                </a:solidFill>
              </a:endParaRPr>
            </a:p>
          </p:txBody>
        </p:sp>
        <p:sp>
          <p:nvSpPr>
            <p:cNvPr id="44063" name="AutoShape 1055"/>
            <p:cNvSpPr>
              <a:spLocks noChangeArrowheads="1"/>
            </p:cNvSpPr>
            <p:nvPr/>
          </p:nvSpPr>
          <p:spPr bwMode="auto">
            <a:xfrm>
              <a:off x="7923213" y="2306639"/>
              <a:ext cx="2133600" cy="1102760"/>
            </a:xfrm>
            <a:prstGeom prst="wedgeRectCallout">
              <a:avLst>
                <a:gd name="adj1" fmla="val -71204"/>
                <a:gd name="adj2" fmla="val 18213"/>
              </a:avLst>
            </a:prstGeom>
            <a:solidFill>
              <a:srgbClr val="C0C0C0"/>
            </a:solidFill>
            <a:ln w="9525">
              <a:noFill/>
              <a:miter lim="800000"/>
              <a:headEnd/>
              <a:tailEnd/>
            </a:ln>
            <a:effectLst>
              <a:outerShdw dist="35921" dir="2700000" algn="ctr" rotWithShape="0">
                <a:schemeClr val="bg2"/>
              </a:outerShdw>
            </a:effectLst>
          </p:spPr>
          <p:txBody>
            <a:bodyPr>
              <a:spAutoFit/>
            </a:bodyPr>
            <a:lstStyle/>
            <a:p>
              <a:pPr marL="112713" indent="-112713" eaLnBrk="0" hangingPunct="0">
                <a:spcBef>
                  <a:spcPct val="50000"/>
                </a:spcBef>
                <a:buFont typeface="Arial" charset="0"/>
                <a:buAutoNum type="arabicPeriod"/>
                <a:defRPr/>
              </a:pPr>
              <a:r>
                <a:rPr lang="sv-SE" sz="800" dirty="0">
                  <a:solidFill>
                    <a:schemeClr val="bg1"/>
                  </a:solidFill>
                </a:rPr>
                <a:t>Teknologi produksi enzim industri menggunakan fermentor atau bioreaktor</a:t>
              </a:r>
            </a:p>
            <a:p>
              <a:pPr marL="112713" indent="-112713" eaLnBrk="0" hangingPunct="0">
                <a:spcBef>
                  <a:spcPct val="50000"/>
                </a:spcBef>
                <a:buFont typeface="Arial" charset="0"/>
                <a:buAutoNum type="arabicPeriod"/>
                <a:defRPr/>
              </a:pPr>
              <a:r>
                <a:rPr lang="sv-SE" sz="800" dirty="0">
                  <a:solidFill>
                    <a:schemeClr val="bg1"/>
                  </a:solidFill>
                </a:rPr>
                <a:t>Produk golongan karbohidrase </a:t>
              </a:r>
            </a:p>
            <a:p>
              <a:pPr marL="112713" indent="-112713" eaLnBrk="0" hangingPunct="0">
                <a:spcBef>
                  <a:spcPct val="50000"/>
                </a:spcBef>
                <a:buFont typeface="Arial" charset="0"/>
                <a:buAutoNum type="arabicPeriod"/>
                <a:defRPr/>
              </a:pPr>
              <a:r>
                <a:rPr lang="sv-SE" sz="800" dirty="0">
                  <a:solidFill>
                    <a:schemeClr val="bg1"/>
                  </a:solidFill>
                </a:rPr>
                <a:t>Produk golongan protease </a:t>
              </a:r>
            </a:p>
            <a:p>
              <a:pPr marL="112713" indent="-112713" eaLnBrk="0" hangingPunct="0">
                <a:spcBef>
                  <a:spcPct val="50000"/>
                </a:spcBef>
                <a:buFont typeface="Arial" charset="0"/>
                <a:buAutoNum type="arabicPeriod"/>
                <a:defRPr/>
              </a:pPr>
              <a:r>
                <a:rPr lang="sv-SE" sz="800" dirty="0">
                  <a:solidFill>
                    <a:schemeClr val="bg1"/>
                  </a:solidFill>
                </a:rPr>
                <a:t>Produk golongan lipase</a:t>
              </a:r>
            </a:p>
            <a:p>
              <a:pPr marL="112713" indent="-112713" eaLnBrk="0" hangingPunct="0">
                <a:spcBef>
                  <a:spcPct val="50000"/>
                </a:spcBef>
                <a:buFont typeface="Arial" charset="0"/>
                <a:buAutoNum type="arabicPeriod"/>
                <a:defRPr/>
              </a:pPr>
              <a:r>
                <a:rPr lang="sv-SE" sz="800" dirty="0">
                  <a:solidFill>
                    <a:schemeClr val="bg1"/>
                  </a:solidFill>
                </a:rPr>
                <a:t>Teknologi produksi substrat alami</a:t>
              </a:r>
              <a:endParaRPr lang="en-US" sz="1200" dirty="0">
                <a:solidFill>
                  <a:schemeClr val="bg1"/>
                </a:solidFill>
              </a:endParaRPr>
            </a:p>
          </p:txBody>
        </p:sp>
        <p:sp>
          <p:nvSpPr>
            <p:cNvPr id="44064" name="Text Box 1056"/>
            <p:cNvSpPr txBox="1">
              <a:spLocks noChangeArrowheads="1"/>
            </p:cNvSpPr>
            <p:nvPr/>
          </p:nvSpPr>
          <p:spPr bwMode="auto">
            <a:xfrm>
              <a:off x="8688388" y="1366838"/>
              <a:ext cx="1524000" cy="226207"/>
            </a:xfrm>
            <a:prstGeom prst="rect">
              <a:avLst/>
            </a:prstGeom>
            <a:solidFill>
              <a:srgbClr val="C0C0C0"/>
            </a:solidFill>
            <a:ln w="9525">
              <a:noFill/>
              <a:miter lim="800000"/>
              <a:headEnd/>
              <a:tailEnd/>
            </a:ln>
            <a:effectLst>
              <a:outerShdw dist="35921" dir="2700000" algn="ctr" rotWithShape="0">
                <a:schemeClr val="bg2"/>
              </a:outerShdw>
            </a:effectLst>
          </p:spPr>
          <p:txBody>
            <a:bodyPr>
              <a:spAutoFit/>
            </a:bodyPr>
            <a:lstStyle/>
            <a:p>
              <a:pPr eaLnBrk="0" hangingPunct="0">
                <a:spcBef>
                  <a:spcPct val="50000"/>
                </a:spcBef>
                <a:defRPr/>
              </a:pPr>
              <a:r>
                <a:rPr lang="en-US" sz="1000">
                  <a:solidFill>
                    <a:schemeClr val="bg1"/>
                  </a:solidFill>
                </a:rPr>
                <a:t>Produki ensim hidrolitik</a:t>
              </a:r>
            </a:p>
          </p:txBody>
        </p:sp>
        <p:pic>
          <p:nvPicPr>
            <p:cNvPr id="36899" name="Picture 1059" descr="image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52400"/>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Rectangle 2"/>
          <p:cNvSpPr/>
          <p:nvPr/>
        </p:nvSpPr>
        <p:spPr>
          <a:xfrm rot="19843091">
            <a:off x="9687594" y="5731687"/>
            <a:ext cx="2464136" cy="369332"/>
          </a:xfrm>
          <a:prstGeom prst="rect">
            <a:avLst/>
          </a:prstGeom>
        </p:spPr>
        <p:txBody>
          <a:bodyPr wrap="none">
            <a:spAutoFit/>
          </a:bodyPr>
          <a:lstStyle/>
          <a:p>
            <a:r>
              <a:rPr lang="id-ID" b="1" spc="50" dirty="0">
                <a:ln w="9525" cmpd="sng">
                  <a:solidFill>
                    <a:schemeClr val="accent1"/>
                  </a:solidFill>
                  <a:prstDash val="solid"/>
                </a:ln>
                <a:solidFill>
                  <a:srgbClr val="70AD47">
                    <a:tint val="1000"/>
                  </a:srgbClr>
                </a:solidFill>
                <a:effectLst>
                  <a:glow rad="38100">
                    <a:schemeClr val="accent1">
                      <a:alpha val="40000"/>
                    </a:schemeClr>
                  </a:glow>
                </a:effectLst>
              </a:rPr>
              <a:t>SKALA RISET GROUP</a:t>
            </a:r>
          </a:p>
        </p:txBody>
      </p:sp>
      <p:grpSp>
        <p:nvGrpSpPr>
          <p:cNvPr id="37" name="Group 36"/>
          <p:cNvGrpSpPr/>
          <p:nvPr/>
        </p:nvGrpSpPr>
        <p:grpSpPr>
          <a:xfrm>
            <a:off x="10436233" y="-13855"/>
            <a:ext cx="1700346" cy="1177640"/>
            <a:chOff x="10436233" y="-13855"/>
            <a:chExt cx="1700346" cy="1177640"/>
          </a:xfrm>
        </p:grpSpPr>
        <p:pic>
          <p:nvPicPr>
            <p:cNvPr id="38" name="Picture 31" descr="unair.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1"/>
            <p:cNvPicPr>
              <a:picLocks noChangeAspect="1" noChangeArrowheads="1"/>
            </p:cNvPicPr>
            <p:nvPr/>
          </p:nvPicPr>
          <p:blipFill>
            <a:blip r:embed="rId5"/>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282851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8600" y="0"/>
            <a:ext cx="9226549" cy="6858000"/>
            <a:chOff x="1984376" y="209412"/>
            <a:chExt cx="8935362" cy="6436921"/>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4376" y="790437"/>
              <a:ext cx="8935362" cy="5855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52750" y="5360458"/>
              <a:ext cx="2566988"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txBox="1">
              <a:spLocks/>
            </p:cNvSpPr>
            <p:nvPr/>
          </p:nvSpPr>
          <p:spPr bwMode="auto">
            <a:xfrm>
              <a:off x="1984376" y="209412"/>
              <a:ext cx="8935362" cy="581025"/>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d-ID" sz="3600" b="1" dirty="0">
                  <a:solidFill>
                    <a:srgbClr val="FFFF00"/>
                  </a:solidFill>
                  <a:latin typeface="Arial" panose="020B0604020202020204" pitchFamily="34" charset="0"/>
                </a:rPr>
                <a:t>ROAD MAP PENELITI</a:t>
              </a:r>
            </a:p>
          </p:txBody>
        </p:sp>
      </p:grpSp>
      <p:sp>
        <p:nvSpPr>
          <p:cNvPr id="3" name="Rectangle 2"/>
          <p:cNvSpPr/>
          <p:nvPr/>
        </p:nvSpPr>
        <p:spPr>
          <a:xfrm rot="20119178">
            <a:off x="10316811" y="5988337"/>
            <a:ext cx="2113079" cy="369332"/>
          </a:xfrm>
          <a:prstGeom prst="rect">
            <a:avLst/>
          </a:prstGeom>
        </p:spPr>
        <p:txBody>
          <a:bodyPr wrap="none">
            <a:spAutoFit/>
          </a:bodyPr>
          <a:lstStyle/>
          <a:p>
            <a:r>
              <a:rPr lang="id-ID" b="1" spc="50" dirty="0">
                <a:ln w="9525" cmpd="sng">
                  <a:solidFill>
                    <a:schemeClr val="accent1"/>
                  </a:solidFill>
                  <a:prstDash val="solid"/>
                </a:ln>
                <a:solidFill>
                  <a:srgbClr val="70AD47">
                    <a:tint val="1000"/>
                  </a:srgbClr>
                </a:solidFill>
                <a:effectLst>
                  <a:glow rad="38100">
                    <a:schemeClr val="accent1">
                      <a:alpha val="40000"/>
                    </a:schemeClr>
                  </a:glow>
                </a:effectLst>
              </a:rPr>
              <a:t>SKALA </a:t>
            </a:r>
            <a:r>
              <a:rPr lang="id-ID" b="1" spc="50" dirty="0" smtClean="0">
                <a:ln w="9525" cmpd="sng">
                  <a:solidFill>
                    <a:schemeClr val="accent1"/>
                  </a:solidFill>
                  <a:prstDash val="solid"/>
                </a:ln>
                <a:solidFill>
                  <a:srgbClr val="70AD47">
                    <a:tint val="1000"/>
                  </a:srgbClr>
                </a:solidFill>
                <a:effectLst>
                  <a:glow rad="38100">
                    <a:schemeClr val="accent1">
                      <a:alpha val="40000"/>
                    </a:schemeClr>
                  </a:glow>
                </a:effectLst>
              </a:rPr>
              <a:t>INDIVIDU </a:t>
            </a:r>
            <a:endParaRPr lang="id-ID" dirty="0"/>
          </a:p>
        </p:txBody>
      </p:sp>
      <p:grpSp>
        <p:nvGrpSpPr>
          <p:cNvPr id="7" name="Group 6"/>
          <p:cNvGrpSpPr/>
          <p:nvPr/>
        </p:nvGrpSpPr>
        <p:grpSpPr>
          <a:xfrm>
            <a:off x="10436233" y="-13855"/>
            <a:ext cx="1700346" cy="1177640"/>
            <a:chOff x="10436233" y="-13855"/>
            <a:chExt cx="1700346" cy="1177640"/>
          </a:xfrm>
        </p:grpSpPr>
        <p:pic>
          <p:nvPicPr>
            <p:cNvPr id="8" name="Picture 31" descr="unair.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5"/>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843995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166861" y="1139825"/>
            <a:ext cx="3475903" cy="4873625"/>
          </a:xfrm>
          <a:prstGeom prst="rect">
            <a:avLst/>
          </a:prstGeom>
        </p:spPr>
        <p:txBody>
          <a:bodyPr anchor="ctr">
            <a:normAutofit/>
          </a:bodyPr>
          <a:lstStyle/>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kumimoji="0" lang="en-US" sz="4400" b="0" i="0" u="none" strike="noStrike" kern="1200" cap="none" spc="0" normalizeH="0" baseline="0" noProof="0" dirty="0" smtClean="0">
                <a:ln>
                  <a:noFill/>
                </a:ln>
                <a:solidFill>
                  <a:schemeClr val="tx1"/>
                </a:solidFill>
                <a:effectLst/>
                <a:uLnTx/>
                <a:uFillTx/>
                <a:latin typeface="Candara" panose="020E0502030303020204" pitchFamily="34" charset="0"/>
                <a:ea typeface="+mj-ea"/>
                <a:cs typeface="+mj-cs"/>
              </a:rPr>
              <a:t>What? </a:t>
            </a: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kumimoji="0" lang="en-US" sz="4400" b="0" i="0" u="none" strike="noStrike" kern="1200" cap="none" spc="0" normalizeH="0" baseline="0" noProof="0" dirty="0" smtClean="0">
                <a:ln>
                  <a:noFill/>
                </a:ln>
                <a:solidFill>
                  <a:schemeClr val="tx1"/>
                </a:solidFill>
                <a:effectLst/>
                <a:uLnTx/>
                <a:uFillTx/>
                <a:latin typeface="Candara" panose="020E0502030303020204" pitchFamily="34" charset="0"/>
                <a:ea typeface="+mj-ea"/>
                <a:cs typeface="+mj-cs"/>
              </a:rPr>
              <a:t>Why? </a:t>
            </a: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kumimoji="0" lang="en-US" sz="4400" b="0" i="0" u="none" strike="noStrike" kern="1200" cap="none" spc="0" normalizeH="0" baseline="0" noProof="0" dirty="0" smtClean="0">
                <a:ln>
                  <a:noFill/>
                </a:ln>
                <a:solidFill>
                  <a:schemeClr val="tx1"/>
                </a:solidFill>
                <a:effectLst/>
                <a:uLnTx/>
                <a:uFillTx/>
                <a:latin typeface="Candara" panose="020E0502030303020204" pitchFamily="34" charset="0"/>
                <a:ea typeface="+mj-ea"/>
                <a:cs typeface="+mj-cs"/>
              </a:rPr>
              <a:t>How? </a:t>
            </a: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kumimoji="0" lang="en-US" sz="4400" b="0" i="0" u="none" strike="noStrike" kern="1200" cap="none" spc="0" normalizeH="0" baseline="0" noProof="0" dirty="0" smtClean="0">
                <a:ln>
                  <a:noFill/>
                </a:ln>
                <a:solidFill>
                  <a:schemeClr val="tx1"/>
                </a:solidFill>
                <a:effectLst/>
                <a:uLnTx/>
                <a:uFillTx/>
                <a:latin typeface="Candara" panose="020E0502030303020204" pitchFamily="34" charset="0"/>
                <a:ea typeface="+mj-ea"/>
                <a:cs typeface="+mj-cs"/>
              </a:rPr>
              <a:t>When? </a:t>
            </a: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kumimoji="0" lang="en-US" sz="4400" b="0" i="0" u="none" strike="noStrike" kern="1200" cap="none" spc="0" normalizeH="0" baseline="0" noProof="0" dirty="0" smtClean="0">
                <a:ln>
                  <a:noFill/>
                </a:ln>
                <a:solidFill>
                  <a:schemeClr val="tx1"/>
                </a:solidFill>
                <a:effectLst/>
                <a:uLnTx/>
                <a:uFillTx/>
                <a:latin typeface="Candara" panose="020E0502030303020204" pitchFamily="34" charset="0"/>
                <a:ea typeface="+mj-ea"/>
                <a:cs typeface="+mj-cs"/>
              </a:rPr>
              <a:t>Where? </a:t>
            </a: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kumimoji="0" lang="en-US" sz="4400" b="0" i="0" u="none" strike="noStrike" kern="1200" cap="none" spc="0" normalizeH="0" baseline="0" noProof="0" dirty="0" smtClean="0">
                <a:ln>
                  <a:noFill/>
                </a:ln>
                <a:solidFill>
                  <a:schemeClr val="tx1"/>
                </a:solidFill>
                <a:effectLst/>
                <a:uLnTx/>
                <a:uFillTx/>
                <a:latin typeface="Candara" panose="020E0502030303020204" pitchFamily="34" charset="0"/>
                <a:ea typeface="+mj-ea"/>
                <a:cs typeface="+mj-cs"/>
              </a:rPr>
              <a:t>Who? </a:t>
            </a:r>
            <a:endParaRPr kumimoji="0" lang="en-US" sz="4400" b="0" i="0" u="none" strike="noStrike" kern="1200" cap="none" spc="0" normalizeH="0" baseline="0" noProof="0" dirty="0">
              <a:ln>
                <a:noFill/>
              </a:ln>
              <a:solidFill>
                <a:schemeClr val="tx1"/>
              </a:solidFill>
              <a:effectLst/>
              <a:uLnTx/>
              <a:uFillTx/>
              <a:latin typeface="Candara" panose="020E0502030303020204" pitchFamily="34" charset="0"/>
              <a:ea typeface="+mj-ea"/>
              <a:cs typeface="+mj-cs"/>
            </a:endParaRPr>
          </a:p>
        </p:txBody>
      </p:sp>
      <p:sp>
        <p:nvSpPr>
          <p:cNvPr id="1026" name="AutoShape 2" descr="The 5 Ws (and 1 H) That Should Be Asked of Every Project | Workfro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project management 10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project management 10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5w.png"/>
          <p:cNvPicPr>
            <a:picLocks noChangeAspect="1"/>
          </p:cNvPicPr>
          <p:nvPr/>
        </p:nvPicPr>
        <p:blipFill>
          <a:blip r:embed="rId2"/>
          <a:stretch>
            <a:fillRect/>
          </a:stretch>
        </p:blipFill>
        <p:spPr>
          <a:xfrm>
            <a:off x="-1" y="-1"/>
            <a:ext cx="12166809" cy="702425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90675" y="1"/>
            <a:ext cx="8820149" cy="6858000"/>
            <a:chOff x="1828800" y="322263"/>
            <a:chExt cx="8382000" cy="6249987"/>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1430338"/>
              <a:ext cx="8382000" cy="5141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507" name="Title 1"/>
            <p:cNvSpPr txBox="1">
              <a:spLocks/>
            </p:cNvSpPr>
            <p:nvPr/>
          </p:nvSpPr>
          <p:spPr bwMode="auto">
            <a:xfrm>
              <a:off x="1828800" y="322263"/>
              <a:ext cx="8382000" cy="1108075"/>
            </a:xfrm>
            <a:prstGeom prst="rect">
              <a:avLst/>
            </a:prstGeom>
            <a:solidFill>
              <a:srgbClr val="00B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d-ID" sz="2400" b="1" dirty="0">
                  <a:solidFill>
                    <a:srgbClr val="FFFF00"/>
                  </a:solidFill>
                  <a:latin typeface="Arial" panose="020B0604020202020204" pitchFamily="34" charset="0"/>
                </a:rPr>
                <a:t>FLOW CHART RISET</a:t>
              </a:r>
            </a:p>
            <a:p>
              <a:pPr algn="ctr" eaLnBrk="1" hangingPunct="1">
                <a:spcBef>
                  <a:spcPct val="0"/>
                </a:spcBef>
                <a:buFontTx/>
                <a:buNone/>
              </a:pPr>
              <a:r>
                <a:rPr lang="en-US" altLang="id-ID" sz="2400" b="1" dirty="0">
                  <a:solidFill>
                    <a:srgbClr val="FFFF00"/>
                  </a:solidFill>
                  <a:latin typeface="Arial" panose="020B0604020202020204" pitchFamily="34" charset="0"/>
                </a:rPr>
                <a:t> BUKAN</a:t>
              </a:r>
            </a:p>
            <a:p>
              <a:pPr algn="ctr" eaLnBrk="1" hangingPunct="1">
                <a:spcBef>
                  <a:spcPct val="0"/>
                </a:spcBef>
                <a:buFontTx/>
                <a:buNone/>
              </a:pPr>
              <a:r>
                <a:rPr lang="en-US" altLang="id-ID" sz="2400" b="1" dirty="0">
                  <a:solidFill>
                    <a:srgbClr val="FFFF00"/>
                  </a:solidFill>
                  <a:latin typeface="Arial" panose="020B0604020202020204" pitchFamily="34" charset="0"/>
                </a:rPr>
                <a:t> ROAD MAP RISET</a:t>
              </a:r>
            </a:p>
          </p:txBody>
        </p:sp>
      </p:grpSp>
      <p:grpSp>
        <p:nvGrpSpPr>
          <p:cNvPr id="5" name="Group 4"/>
          <p:cNvGrpSpPr/>
          <p:nvPr/>
        </p:nvGrpSpPr>
        <p:grpSpPr>
          <a:xfrm>
            <a:off x="10436233" y="-13855"/>
            <a:ext cx="1700346" cy="1177640"/>
            <a:chOff x="10436233" y="-13855"/>
            <a:chExt cx="1700346" cy="1177640"/>
          </a:xfrm>
        </p:grpSpPr>
        <p:pic>
          <p:nvPicPr>
            <p:cNvPr id="6" name="Picture 31" descr="unair.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
            <p:cNvPicPr>
              <a:picLocks noChangeAspect="1" noChangeArrowheads="1"/>
            </p:cNvPicPr>
            <p:nvPr/>
          </p:nvPicPr>
          <p:blipFill>
            <a:blip r:embed="rId4"/>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2262508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209" t="35555" r="28646" b="25185"/>
          <a:stretch/>
        </p:blipFill>
        <p:spPr>
          <a:xfrm>
            <a:off x="323850" y="361950"/>
            <a:ext cx="11606572" cy="6229350"/>
          </a:xfrm>
          <a:prstGeom prst="rect">
            <a:avLst/>
          </a:prstGeom>
        </p:spPr>
      </p:pic>
    </p:spTree>
    <p:extLst>
      <p:ext uri="{BB962C8B-B14F-4D97-AF65-F5344CB8AC3E}">
        <p14:creationId xmlns:p14="http://schemas.microsoft.com/office/powerpoint/2010/main" xmlns="" val="1795751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917" t="11667" r="25729" b="4260"/>
          <a:stretch/>
        </p:blipFill>
        <p:spPr>
          <a:xfrm>
            <a:off x="0" y="-28656"/>
            <a:ext cx="8934450" cy="68866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61522" y="0"/>
            <a:ext cx="3530478" cy="25855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61522" y="2585545"/>
            <a:ext cx="3530478" cy="235365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61522" y="4939196"/>
            <a:ext cx="3530478" cy="2300385"/>
          </a:xfrm>
          <a:prstGeom prst="rect">
            <a:avLst/>
          </a:prstGeom>
        </p:spPr>
      </p:pic>
    </p:spTree>
    <p:extLst>
      <p:ext uri="{BB962C8B-B14F-4D97-AF65-F5344CB8AC3E}">
        <p14:creationId xmlns:p14="http://schemas.microsoft.com/office/powerpoint/2010/main" xmlns="" val="628998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ka\Pictures\unair.png"/>
          <p:cNvPicPr>
            <a:picLocks noChangeAspect="1" noChangeArrowheads="1"/>
          </p:cNvPicPr>
          <p:nvPr/>
        </p:nvPicPr>
        <p:blipFill>
          <a:blip r:embed="rId2"/>
          <a:srcRect/>
          <a:stretch>
            <a:fillRect/>
          </a:stretch>
        </p:blipFill>
        <p:spPr bwMode="auto">
          <a:xfrm>
            <a:off x="217726" y="1"/>
            <a:ext cx="11983746" cy="2009774"/>
          </a:xfrm>
          <a:prstGeom prst="rect">
            <a:avLst/>
          </a:prstGeom>
          <a:noFill/>
          <a:ln w="9525">
            <a:noFill/>
            <a:miter lim="800000"/>
            <a:headEnd/>
            <a:tailEnd/>
          </a:ln>
        </p:spPr>
      </p:pic>
      <p:sp>
        <p:nvSpPr>
          <p:cNvPr id="5" name="TextBox 4"/>
          <p:cNvSpPr txBox="1"/>
          <p:nvPr/>
        </p:nvSpPr>
        <p:spPr>
          <a:xfrm>
            <a:off x="2057400" y="4267201"/>
            <a:ext cx="7924800" cy="1323439"/>
          </a:xfrm>
          <a:prstGeom prst="rect">
            <a:avLst/>
          </a:prstGeom>
          <a:noFill/>
        </p:spPr>
        <p:txBody>
          <a:bodyPr wrap="square" rtlCol="0">
            <a:spAutoFit/>
          </a:bodyPr>
          <a:lstStyle/>
          <a:p>
            <a:pPr algn="ctr"/>
            <a:r>
              <a:rPr lang="en-US" sz="8000" b="1" dirty="0">
                <a:solidFill>
                  <a:srgbClr val="FFFF00"/>
                </a:solidFill>
                <a:effectLst>
                  <a:outerShdw blurRad="38100" dist="38100" dir="2700000" algn="tl">
                    <a:srgbClr val="000000">
                      <a:alpha val="43137"/>
                    </a:srgbClr>
                  </a:outerShdw>
                </a:effectLst>
                <a:latin typeface="Brush Script MT" pitchFamily="66" charset="0"/>
              </a:rPr>
              <a:t>TERIMA  KASIH</a:t>
            </a:r>
          </a:p>
        </p:txBody>
      </p:sp>
      <p:sp>
        <p:nvSpPr>
          <p:cNvPr id="6" name="TextBox 5"/>
          <p:cNvSpPr txBox="1"/>
          <p:nvPr/>
        </p:nvSpPr>
        <p:spPr>
          <a:xfrm>
            <a:off x="6248400" y="6027004"/>
            <a:ext cx="4419600" cy="830997"/>
          </a:xfrm>
          <a:prstGeom prst="rect">
            <a:avLst/>
          </a:prstGeom>
          <a:solidFill>
            <a:srgbClr val="0000FF"/>
          </a:solidFill>
        </p:spPr>
        <p:txBody>
          <a:bodyPr wrap="square" rtlCol="0">
            <a:spAutoFit/>
          </a:bodyPr>
          <a:lstStyle/>
          <a:p>
            <a:pPr algn="r"/>
            <a:r>
              <a:rPr lang="en-US" sz="2400" dirty="0">
                <a:solidFill>
                  <a:schemeClr val="bg1"/>
                </a:solidFill>
              </a:rPr>
              <a:t>hery-p@fst.unair.ac.id</a:t>
            </a:r>
          </a:p>
          <a:p>
            <a:pPr algn="r"/>
            <a:r>
              <a:rPr lang="en-US" sz="2400" b="1" dirty="0"/>
              <a:t>081703850879</a:t>
            </a:r>
          </a:p>
        </p:txBody>
      </p:sp>
      <p:pic>
        <p:nvPicPr>
          <p:cNvPr id="7" name="Picture 6" descr="me02.jpg"/>
          <p:cNvPicPr>
            <a:picLocks noChangeAspect="1"/>
          </p:cNvPicPr>
          <p:nvPr/>
        </p:nvPicPr>
        <p:blipFill>
          <a:blip r:embed="rId3" cstate="print"/>
          <a:stretch>
            <a:fillRect/>
          </a:stretch>
        </p:blipFill>
        <p:spPr>
          <a:xfrm>
            <a:off x="10668000" y="5757164"/>
            <a:ext cx="838200" cy="1100836"/>
          </a:xfrm>
          <a:prstGeom prst="rect">
            <a:avLst/>
          </a:prstGeom>
          <a:ln>
            <a:noFill/>
          </a:ln>
          <a:effectLst>
            <a:outerShdw blurRad="292100" dist="139700" dir="2700000" algn="tl" rotWithShape="0">
              <a:srgbClr val="333333">
                <a:alpha val="65000"/>
              </a:srgbClr>
            </a:outerShdw>
          </a:effectLst>
        </p:spPr>
      </p:pic>
      <p:pic>
        <p:nvPicPr>
          <p:cNvPr id="8" name="Picture 2" descr="http://www.unr.edu/Images/unr/section-headers/Research-Innovation-Lg.png"/>
          <p:cNvPicPr>
            <a:picLocks noChangeAspect="1" noChangeArrowheads="1"/>
          </p:cNvPicPr>
          <p:nvPr/>
        </p:nvPicPr>
        <p:blipFill>
          <a:blip r:embed="rId4">
            <a:lum contrast="20000"/>
          </a:blip>
          <a:srcRect/>
          <a:stretch>
            <a:fillRect/>
          </a:stretch>
        </p:blipFill>
        <p:spPr bwMode="auto">
          <a:xfrm>
            <a:off x="1676401" y="2362200"/>
            <a:ext cx="8793469" cy="1295400"/>
          </a:xfrm>
          <a:prstGeom prst="rect">
            <a:avLst/>
          </a:prstGeom>
          <a:noFill/>
        </p:spPr>
      </p:pic>
    </p:spTree>
    <p:extLst>
      <p:ext uri="{BB962C8B-B14F-4D97-AF65-F5344CB8AC3E}">
        <p14:creationId xmlns:p14="http://schemas.microsoft.com/office/powerpoint/2010/main" xmlns="" val="2830654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effectLst>
                  <a:outerShdw blurRad="38100" dist="38100" dir="2700000" algn="tl">
                    <a:srgbClr val="000000">
                      <a:alpha val="43137"/>
                    </a:srgbClr>
                  </a:outerShdw>
                </a:effectLst>
              </a:rPr>
              <a:t>CATATAN</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3" y="1775827"/>
            <a:ext cx="8497888" cy="4195481"/>
          </a:xfrm>
        </p:spPr>
        <p:txBody>
          <a:bodyPr>
            <a:normAutofit fontScale="85000" lnSpcReduction="10000"/>
          </a:bodyPr>
          <a:lstStyle/>
          <a:p>
            <a:r>
              <a:rPr lang="en-US" sz="3200" dirty="0" err="1" smtClean="0"/>
              <a:t>Peneliti</a:t>
            </a:r>
            <a:r>
              <a:rPr lang="en-US" sz="3200" dirty="0" smtClean="0"/>
              <a:t> </a:t>
            </a:r>
            <a:r>
              <a:rPr lang="en-US" sz="3200" dirty="0" err="1" smtClean="0"/>
              <a:t>harus</a:t>
            </a:r>
            <a:r>
              <a:rPr lang="en-US" sz="3200" dirty="0" smtClean="0"/>
              <a:t> </a:t>
            </a:r>
            <a:r>
              <a:rPr lang="en-US" sz="3200" dirty="0" err="1" smtClean="0"/>
              <a:t>punya</a:t>
            </a:r>
            <a:r>
              <a:rPr lang="en-US" sz="3200" dirty="0" smtClean="0"/>
              <a:t> </a:t>
            </a:r>
            <a:r>
              <a:rPr lang="en-US" sz="3200" dirty="0" err="1" smtClean="0"/>
              <a:t>cita-cita</a:t>
            </a:r>
            <a:r>
              <a:rPr lang="en-US" sz="3200" dirty="0" smtClean="0"/>
              <a:t> (“</a:t>
            </a:r>
            <a:r>
              <a:rPr lang="en-US" sz="3200" dirty="0" err="1" smtClean="0"/>
              <a:t>mimpi</a:t>
            </a:r>
            <a:r>
              <a:rPr lang="en-US" sz="3200" dirty="0" smtClean="0"/>
              <a:t>”) </a:t>
            </a:r>
            <a:r>
              <a:rPr lang="en-US" sz="3200" dirty="0" err="1" smtClean="0"/>
              <a:t>dan</a:t>
            </a:r>
            <a:r>
              <a:rPr lang="en-US" sz="3200" dirty="0" smtClean="0"/>
              <a:t> target</a:t>
            </a:r>
          </a:p>
          <a:p>
            <a:r>
              <a:rPr lang="en-US" sz="3200" dirty="0" err="1" smtClean="0"/>
              <a:t>Penelitian</a:t>
            </a:r>
            <a:r>
              <a:rPr lang="en-US" sz="3200" dirty="0" smtClean="0"/>
              <a:t> </a:t>
            </a:r>
            <a:r>
              <a:rPr lang="en-US" sz="3200" dirty="0" err="1" smtClean="0"/>
              <a:t>bukan</a:t>
            </a:r>
            <a:r>
              <a:rPr lang="en-US" sz="3200" dirty="0" smtClean="0"/>
              <a:t> </a:t>
            </a:r>
            <a:r>
              <a:rPr lang="en-US" sz="3200" dirty="0" err="1" smtClean="0"/>
              <a:t>asal</a:t>
            </a:r>
            <a:r>
              <a:rPr lang="en-US" sz="3200" dirty="0" smtClean="0"/>
              <a:t> </a:t>
            </a:r>
            <a:r>
              <a:rPr lang="en-US" sz="3200" dirty="0" err="1" smtClean="0"/>
              <a:t>gugur</a:t>
            </a:r>
            <a:r>
              <a:rPr lang="en-US" sz="3200" dirty="0" smtClean="0"/>
              <a:t> </a:t>
            </a:r>
            <a:r>
              <a:rPr lang="en-US" sz="3200" dirty="0" err="1" smtClean="0"/>
              <a:t>kewajiban</a:t>
            </a:r>
            <a:r>
              <a:rPr lang="en-US" sz="3200" dirty="0" smtClean="0"/>
              <a:t>, </a:t>
            </a:r>
            <a:r>
              <a:rPr lang="en-US" sz="3200" dirty="0" err="1" smtClean="0"/>
              <a:t>sektoral</a:t>
            </a:r>
            <a:r>
              <a:rPr lang="en-US" sz="3200" dirty="0" smtClean="0"/>
              <a:t> </a:t>
            </a:r>
            <a:r>
              <a:rPr lang="en-US" sz="3200" dirty="0" err="1" smtClean="0"/>
              <a:t>dan</a:t>
            </a:r>
            <a:r>
              <a:rPr lang="en-US" sz="3200" dirty="0" smtClean="0"/>
              <a:t> </a:t>
            </a:r>
            <a:r>
              <a:rPr lang="en-US" sz="3200" dirty="0" err="1" smtClean="0"/>
              <a:t>sesaat</a:t>
            </a:r>
            <a:r>
              <a:rPr lang="en-US" sz="3200" dirty="0" smtClean="0"/>
              <a:t> </a:t>
            </a:r>
          </a:p>
          <a:p>
            <a:r>
              <a:rPr lang="en-US" sz="3200" dirty="0" err="1" smtClean="0"/>
              <a:t>Peta</a:t>
            </a:r>
            <a:r>
              <a:rPr lang="en-US" sz="3200" dirty="0" smtClean="0"/>
              <a:t> </a:t>
            </a:r>
            <a:r>
              <a:rPr lang="en-US" sz="3200" dirty="0" err="1" smtClean="0"/>
              <a:t>jalan</a:t>
            </a:r>
            <a:r>
              <a:rPr lang="en-US" sz="3200" dirty="0" smtClean="0"/>
              <a:t> </a:t>
            </a:r>
            <a:r>
              <a:rPr lang="en-US" sz="3200" dirty="0" err="1" smtClean="0"/>
              <a:t>bukan</a:t>
            </a:r>
            <a:r>
              <a:rPr lang="en-US" sz="3200" dirty="0" smtClean="0"/>
              <a:t> </a:t>
            </a:r>
            <a:r>
              <a:rPr lang="en-US" sz="3200" dirty="0" err="1" smtClean="0"/>
              <a:t>sekedar</a:t>
            </a:r>
            <a:r>
              <a:rPr lang="en-US" sz="3200" dirty="0" smtClean="0"/>
              <a:t> </a:t>
            </a:r>
            <a:r>
              <a:rPr lang="en-US" sz="3200" dirty="0" err="1" smtClean="0"/>
              <a:t>alur</a:t>
            </a:r>
            <a:r>
              <a:rPr lang="en-US" sz="3200" dirty="0" smtClean="0"/>
              <a:t> </a:t>
            </a:r>
            <a:r>
              <a:rPr lang="en-US" sz="3200" dirty="0" err="1" smtClean="0"/>
              <a:t>penelitian</a:t>
            </a:r>
            <a:endParaRPr lang="en-US" sz="3200" dirty="0" smtClean="0"/>
          </a:p>
          <a:p>
            <a:r>
              <a:rPr lang="en-US" sz="3200" dirty="0" err="1" smtClean="0"/>
              <a:t>Selalu</a:t>
            </a:r>
            <a:r>
              <a:rPr lang="en-US" sz="3200" dirty="0" smtClean="0"/>
              <a:t> </a:t>
            </a:r>
            <a:r>
              <a:rPr lang="en-US" sz="3200" dirty="0" err="1" smtClean="0"/>
              <a:t>mengupdate</a:t>
            </a:r>
            <a:r>
              <a:rPr lang="en-US" sz="3200" dirty="0" smtClean="0"/>
              <a:t> </a:t>
            </a:r>
            <a:r>
              <a:rPr lang="en-US" sz="3200" dirty="0" err="1" smtClean="0"/>
              <a:t>rekam</a:t>
            </a:r>
            <a:r>
              <a:rPr lang="en-US" sz="3200" dirty="0" smtClean="0"/>
              <a:t> </a:t>
            </a:r>
            <a:r>
              <a:rPr lang="en-US" sz="3200" dirty="0" err="1" smtClean="0"/>
              <a:t>jejak</a:t>
            </a:r>
            <a:r>
              <a:rPr lang="en-US" sz="3200" dirty="0" smtClean="0"/>
              <a:t> </a:t>
            </a:r>
            <a:r>
              <a:rPr lang="en-US" sz="3200" dirty="0" err="1" smtClean="0"/>
              <a:t>penelitian</a:t>
            </a:r>
            <a:endParaRPr lang="en-US" sz="3200" dirty="0" smtClean="0"/>
          </a:p>
          <a:p>
            <a:r>
              <a:rPr lang="en-US" sz="3200" dirty="0" err="1" smtClean="0"/>
              <a:t>Pentingnya</a:t>
            </a:r>
            <a:r>
              <a:rPr lang="en-US" sz="3200" dirty="0" smtClean="0"/>
              <a:t> </a:t>
            </a:r>
            <a:r>
              <a:rPr lang="en-US" sz="3200" dirty="0" err="1" smtClean="0"/>
              <a:t>mahasiswa</a:t>
            </a:r>
            <a:r>
              <a:rPr lang="en-US" sz="3200" dirty="0" smtClean="0"/>
              <a:t>, group </a:t>
            </a:r>
            <a:r>
              <a:rPr lang="en-US" sz="3200" dirty="0" err="1" smtClean="0"/>
              <a:t>riset</a:t>
            </a:r>
            <a:r>
              <a:rPr lang="en-US" sz="3200" dirty="0" smtClean="0"/>
              <a:t>, </a:t>
            </a:r>
            <a:r>
              <a:rPr lang="en-US" sz="3200" dirty="0" err="1" smtClean="0"/>
              <a:t>multidisipline</a:t>
            </a:r>
            <a:r>
              <a:rPr lang="en-US" sz="3200" dirty="0" smtClean="0"/>
              <a:t> </a:t>
            </a:r>
            <a:r>
              <a:rPr lang="en-US" sz="3200" dirty="0" err="1" smtClean="0"/>
              <a:t>dan</a:t>
            </a:r>
            <a:r>
              <a:rPr lang="en-US" sz="3200" dirty="0" smtClean="0"/>
              <a:t> </a:t>
            </a:r>
            <a:r>
              <a:rPr lang="en-US" sz="3200" dirty="0" err="1" smtClean="0"/>
              <a:t>kerjasama</a:t>
            </a:r>
            <a:endParaRPr lang="en-US" sz="3200" dirty="0" smtClean="0"/>
          </a:p>
          <a:p>
            <a:r>
              <a:rPr lang="en-US" sz="3200" dirty="0" err="1" smtClean="0"/>
              <a:t>Menyadari</a:t>
            </a:r>
            <a:r>
              <a:rPr lang="en-US" sz="3200" dirty="0" smtClean="0"/>
              <a:t> </a:t>
            </a:r>
            <a:r>
              <a:rPr lang="en-US" sz="3200" dirty="0" err="1" smtClean="0"/>
              <a:t>pentingnya</a:t>
            </a:r>
            <a:r>
              <a:rPr lang="en-US" sz="3200" dirty="0" smtClean="0"/>
              <a:t> roadmap </a:t>
            </a:r>
            <a:r>
              <a:rPr lang="en-US" sz="3200" dirty="0" err="1" smtClean="0"/>
              <a:t>penelitian</a:t>
            </a:r>
            <a:endParaRPr lang="en-US" sz="3200" dirty="0" smtClean="0"/>
          </a:p>
          <a:p>
            <a:endParaRPr lang="en-US" sz="3200" dirty="0" smtClean="0"/>
          </a:p>
          <a:p>
            <a:endParaRPr lang="en-US" sz="3200" dirty="0"/>
          </a:p>
        </p:txBody>
      </p:sp>
      <p:grpSp>
        <p:nvGrpSpPr>
          <p:cNvPr id="6" name="Group 5"/>
          <p:cNvGrpSpPr/>
          <p:nvPr/>
        </p:nvGrpSpPr>
        <p:grpSpPr>
          <a:xfrm>
            <a:off x="10436233" y="-13855"/>
            <a:ext cx="1700346" cy="1177640"/>
            <a:chOff x="10436233" y="-13855"/>
            <a:chExt cx="1700346" cy="1177640"/>
          </a:xfrm>
        </p:grpSpPr>
        <p:pic>
          <p:nvPicPr>
            <p:cNvPr id="4" name="Picture 31" descr="unair.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 name="Picture 1"/>
            <p:cNvPicPr>
              <a:picLocks noChangeAspect="1" noChangeArrowheads="1"/>
            </p:cNvPicPr>
            <p:nvPr/>
          </p:nvPicPr>
          <p:blipFill>
            <a:blip r:embed="rId3"/>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ID" sz="3200" b="1" dirty="0">
                <a:solidFill>
                  <a:srgbClr val="FFFF00"/>
                </a:solidFill>
                <a:effectLst>
                  <a:outerShdw blurRad="38100" dist="38100" dir="2700000" algn="tl">
                    <a:srgbClr val="000000">
                      <a:alpha val="43137"/>
                    </a:srgbClr>
                  </a:outerShdw>
                </a:effectLst>
              </a:rPr>
              <a:t>Roadmap? Peta Jalan</a:t>
            </a:r>
            <a:endParaRPr lang="en-US" sz="3200"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425047" y="2052918"/>
            <a:ext cx="8946541" cy="4195481"/>
          </a:xfrm>
        </p:spPr>
        <p:txBody>
          <a:bodyPr>
            <a:normAutofit fontScale="92500" lnSpcReduction="10000"/>
          </a:bodyPr>
          <a:lstStyle/>
          <a:p>
            <a:r>
              <a:rPr lang="en-US" sz="2400" b="1" dirty="0" err="1">
                <a:solidFill>
                  <a:srgbClr val="FF0000"/>
                </a:solidFill>
              </a:rPr>
              <a:t>rencana</a:t>
            </a:r>
            <a:r>
              <a:rPr lang="en-US" sz="2400" b="1" dirty="0">
                <a:solidFill>
                  <a:srgbClr val="FF0000"/>
                </a:solidFill>
              </a:rPr>
              <a:t> </a:t>
            </a:r>
            <a:r>
              <a:rPr lang="en-US" sz="2400" b="1" dirty="0" err="1">
                <a:solidFill>
                  <a:srgbClr val="FF0000"/>
                </a:solidFill>
              </a:rPr>
              <a:t>kerja</a:t>
            </a:r>
            <a:r>
              <a:rPr lang="en-US" sz="2400" b="1" dirty="0">
                <a:solidFill>
                  <a:srgbClr val="FF0000"/>
                </a:solidFill>
              </a:rPr>
              <a:t> </a:t>
            </a:r>
            <a:r>
              <a:rPr lang="en-US" sz="2400" b="1" dirty="0" err="1">
                <a:solidFill>
                  <a:srgbClr val="FF0000"/>
                </a:solidFill>
              </a:rPr>
              <a:t>rinci</a:t>
            </a:r>
            <a:r>
              <a:rPr lang="en-US" sz="2400" b="1" dirty="0">
                <a:solidFill>
                  <a:srgbClr val="FF0000"/>
                </a:solidFill>
              </a:rPr>
              <a:t> </a:t>
            </a:r>
            <a:r>
              <a:rPr lang="en-US" sz="2400" dirty="0"/>
              <a:t>yang </a:t>
            </a:r>
            <a:r>
              <a:rPr lang="en-US" sz="2400" dirty="0" err="1"/>
              <a:t>menggambarkan</a:t>
            </a:r>
            <a:r>
              <a:rPr lang="en-US" sz="2400" dirty="0"/>
              <a:t> </a:t>
            </a:r>
            <a:r>
              <a:rPr lang="en-US" sz="2400" dirty="0" err="1"/>
              <a:t>apa</a:t>
            </a:r>
            <a:r>
              <a:rPr lang="en-US" sz="2400" dirty="0"/>
              <a:t> yang </a:t>
            </a:r>
            <a:r>
              <a:rPr lang="en-US" sz="2400" dirty="0" err="1"/>
              <a:t>harus</a:t>
            </a:r>
            <a:r>
              <a:rPr lang="en-US" sz="2400" dirty="0"/>
              <a:t> </a:t>
            </a:r>
            <a:r>
              <a:rPr lang="en-US" sz="2400" dirty="0" err="1"/>
              <a:t>dilakukan</a:t>
            </a:r>
            <a:r>
              <a:rPr lang="en-US" sz="2400" dirty="0"/>
              <a:t> </a:t>
            </a:r>
            <a:r>
              <a:rPr lang="en-US" sz="2400" dirty="0" err="1"/>
              <a:t>untuk</a:t>
            </a:r>
            <a:r>
              <a:rPr lang="en-US" sz="2400" dirty="0"/>
              <a:t> </a:t>
            </a:r>
            <a:r>
              <a:rPr lang="en-US" sz="2400" dirty="0" err="1"/>
              <a:t>mencapai</a:t>
            </a:r>
            <a:r>
              <a:rPr lang="en-US" sz="2400" dirty="0"/>
              <a:t> </a:t>
            </a:r>
            <a:r>
              <a:rPr lang="en-US" sz="2400" dirty="0" err="1"/>
              <a:t>tujuan</a:t>
            </a:r>
            <a:endParaRPr lang="id-ID" sz="2400" dirty="0"/>
          </a:p>
          <a:p>
            <a:pPr marL="82296" indent="0">
              <a:buNone/>
            </a:pPr>
            <a:endParaRPr lang="id-ID" sz="2400" dirty="0"/>
          </a:p>
          <a:p>
            <a:r>
              <a:rPr lang="en-US" sz="2400" b="1" dirty="0" err="1">
                <a:solidFill>
                  <a:srgbClr val="FFFF00"/>
                </a:solidFill>
              </a:rPr>
              <a:t>Substansi</a:t>
            </a:r>
            <a:r>
              <a:rPr lang="en-US" sz="2400" b="1" dirty="0">
                <a:solidFill>
                  <a:srgbClr val="FFFF00"/>
                </a:solidFill>
              </a:rPr>
              <a:t> </a:t>
            </a:r>
            <a:r>
              <a:rPr lang="en-US" sz="2400" b="1" dirty="0" err="1">
                <a:solidFill>
                  <a:srgbClr val="FFFF00"/>
                </a:solidFill>
              </a:rPr>
              <a:t>penulisan</a:t>
            </a:r>
            <a:r>
              <a:rPr lang="id-ID" sz="2400" b="1" dirty="0">
                <a:solidFill>
                  <a:srgbClr val="FFFF00"/>
                </a:solidFill>
              </a:rPr>
              <a:t> </a:t>
            </a:r>
            <a:r>
              <a:rPr lang="id-ID" sz="2400" b="1" dirty="0" smtClean="0">
                <a:solidFill>
                  <a:srgbClr val="FFFF00"/>
                </a:solidFill>
              </a:rPr>
              <a:t>roadmap penelitian </a:t>
            </a:r>
            <a:r>
              <a:rPr lang="en-US" sz="2400" b="1" dirty="0" smtClean="0">
                <a:solidFill>
                  <a:srgbClr val="FFFF00"/>
                </a:solidFill>
              </a:rPr>
              <a:t>:</a:t>
            </a:r>
            <a:endParaRPr lang="en-US" sz="2400" b="1" dirty="0">
              <a:solidFill>
                <a:srgbClr val="FFFF00"/>
              </a:solidFill>
            </a:endParaRPr>
          </a:p>
          <a:p>
            <a:pPr lvl="1"/>
            <a:r>
              <a:rPr lang="en-US" sz="2400" dirty="0" err="1"/>
              <a:t>Keadaan</a:t>
            </a:r>
            <a:r>
              <a:rPr lang="en-US" sz="2400" dirty="0"/>
              <a:t> </a:t>
            </a:r>
            <a:r>
              <a:rPr lang="id-ID" sz="2400" dirty="0" smtClean="0"/>
              <a:t>sebelum, </a:t>
            </a:r>
            <a:r>
              <a:rPr lang="en-US" sz="2400" dirty="0" err="1" smtClean="0"/>
              <a:t>saat</a:t>
            </a:r>
            <a:r>
              <a:rPr lang="en-US" sz="2400" dirty="0" smtClean="0"/>
              <a:t> </a:t>
            </a:r>
            <a:r>
              <a:rPr lang="en-US" sz="2400" dirty="0" err="1"/>
              <a:t>ini</a:t>
            </a:r>
            <a:r>
              <a:rPr lang="en-US" sz="2400" dirty="0"/>
              <a:t> (</a:t>
            </a:r>
            <a:r>
              <a:rPr lang="en-US" sz="2400" dirty="0" err="1"/>
              <a:t>sebagai</a:t>
            </a:r>
            <a:r>
              <a:rPr lang="en-US" sz="2400" dirty="0"/>
              <a:t> </a:t>
            </a:r>
            <a:r>
              <a:rPr lang="en-US" sz="2400" i="1" dirty="0"/>
              <a:t>baseline</a:t>
            </a:r>
            <a:r>
              <a:rPr lang="en-US" sz="2400" dirty="0" smtClean="0"/>
              <a:t>)</a:t>
            </a:r>
            <a:r>
              <a:rPr lang="id-ID" sz="2400" dirty="0"/>
              <a:t> </a:t>
            </a:r>
            <a:r>
              <a:rPr lang="id-ID" sz="2400" dirty="0" smtClean="0"/>
              <a:t>dan rencana selanjutnya</a:t>
            </a:r>
            <a:endParaRPr lang="en-US" sz="2400" dirty="0"/>
          </a:p>
          <a:p>
            <a:pPr lvl="1"/>
            <a:r>
              <a:rPr lang="en-US" sz="2400" dirty="0" err="1"/>
              <a:t>Tujuan</a:t>
            </a:r>
            <a:r>
              <a:rPr lang="en-US" sz="2400" dirty="0"/>
              <a:t> yang </a:t>
            </a:r>
            <a:r>
              <a:rPr lang="en-US" sz="2400" dirty="0" err="1"/>
              <a:t>ingin</a:t>
            </a:r>
            <a:r>
              <a:rPr lang="en-US" sz="2400" dirty="0"/>
              <a:t> </a:t>
            </a:r>
            <a:r>
              <a:rPr lang="en-US" sz="2400" dirty="0" err="1"/>
              <a:t>dicapai</a:t>
            </a:r>
            <a:endParaRPr lang="en-US" sz="2400" dirty="0"/>
          </a:p>
          <a:p>
            <a:pPr lvl="1"/>
            <a:r>
              <a:rPr lang="en-US" sz="2400" dirty="0" err="1"/>
              <a:t>Uraian</a:t>
            </a:r>
            <a:r>
              <a:rPr lang="en-US" sz="2400" dirty="0"/>
              <a:t> </a:t>
            </a:r>
            <a:r>
              <a:rPr lang="en-US" sz="2400" dirty="0" err="1"/>
              <a:t>tahap</a:t>
            </a:r>
            <a:r>
              <a:rPr lang="en-US" sz="2400" dirty="0"/>
              <a:t> </a:t>
            </a:r>
            <a:r>
              <a:rPr lang="en-US" sz="2400" dirty="0" err="1"/>
              <a:t>pelaksanaan</a:t>
            </a:r>
            <a:r>
              <a:rPr lang="en-US" sz="2400" dirty="0"/>
              <a:t> </a:t>
            </a:r>
            <a:r>
              <a:rPr lang="en-US" sz="2400" dirty="0" err="1"/>
              <a:t>untuk</a:t>
            </a:r>
            <a:r>
              <a:rPr lang="en-US" sz="2400" dirty="0"/>
              <a:t> </a:t>
            </a:r>
            <a:r>
              <a:rPr lang="en-US" sz="2400" dirty="0" err="1"/>
              <a:t>mencapai</a:t>
            </a:r>
            <a:r>
              <a:rPr lang="en-US" sz="2400" dirty="0"/>
              <a:t> </a:t>
            </a:r>
            <a:r>
              <a:rPr lang="en-US" sz="2400" dirty="0" err="1"/>
              <a:t>tujuan</a:t>
            </a:r>
            <a:endParaRPr lang="en-US" sz="2400" dirty="0"/>
          </a:p>
          <a:p>
            <a:pPr lvl="1"/>
            <a:r>
              <a:rPr lang="en-US" sz="2400" dirty="0" err="1"/>
              <a:t>Sasaran</a:t>
            </a:r>
            <a:r>
              <a:rPr lang="en-US" sz="2400" dirty="0"/>
              <a:t> </a:t>
            </a:r>
            <a:r>
              <a:rPr lang="en-US" sz="2400" dirty="0" err="1"/>
              <a:t>dari</a:t>
            </a:r>
            <a:r>
              <a:rPr lang="en-US" sz="2400" dirty="0"/>
              <a:t> </a:t>
            </a:r>
            <a:r>
              <a:rPr lang="en-US" sz="2400" dirty="0" err="1"/>
              <a:t>setiap</a:t>
            </a:r>
            <a:r>
              <a:rPr lang="en-US" sz="2400" dirty="0"/>
              <a:t> </a:t>
            </a:r>
            <a:r>
              <a:rPr lang="en-US" sz="2400" dirty="0" err="1"/>
              <a:t>tahap</a:t>
            </a:r>
            <a:endParaRPr lang="en-US" sz="2400" dirty="0"/>
          </a:p>
          <a:p>
            <a:pPr lvl="1"/>
            <a:r>
              <a:rPr lang="en-US" sz="2400" dirty="0" err="1"/>
              <a:t>Indikator</a:t>
            </a:r>
            <a:r>
              <a:rPr lang="en-US" sz="2400" dirty="0"/>
              <a:t> </a:t>
            </a:r>
            <a:r>
              <a:rPr lang="en-US" sz="2400" dirty="0" err="1"/>
              <a:t>pencapaian</a:t>
            </a:r>
            <a:r>
              <a:rPr lang="en-US" sz="2400" dirty="0"/>
              <a:t> </a:t>
            </a:r>
            <a:r>
              <a:rPr lang="en-US" sz="2400" dirty="0" err="1"/>
              <a:t>sasaran</a:t>
            </a:r>
            <a:endParaRPr lang="en-US" sz="2400" dirty="0"/>
          </a:p>
          <a:p>
            <a:endParaRPr lang="en-US" sz="2400" dirty="0"/>
          </a:p>
        </p:txBody>
      </p:sp>
      <p:pic>
        <p:nvPicPr>
          <p:cNvPr id="6" name="Picture 31" descr="unair.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6"/>
          <p:cNvGrpSpPr/>
          <p:nvPr/>
        </p:nvGrpSpPr>
        <p:grpSpPr>
          <a:xfrm>
            <a:off x="10436233" y="-13855"/>
            <a:ext cx="1700346" cy="1177640"/>
            <a:chOff x="10436233" y="-13855"/>
            <a:chExt cx="1700346" cy="1177640"/>
          </a:xfrm>
        </p:grpSpPr>
        <p:pic>
          <p:nvPicPr>
            <p:cNvPr id="8" name="Picture 31" descr="unair.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3"/>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2145210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b="1" dirty="0">
                <a:solidFill>
                  <a:srgbClr val="FFFF00"/>
                </a:solidFill>
                <a:effectLst>
                  <a:outerShdw blurRad="38100" dist="38100" dir="2700000" algn="tl">
                    <a:srgbClr val="000000">
                      <a:alpha val="43137"/>
                    </a:srgbClr>
                  </a:outerShdw>
                </a:effectLst>
              </a:rPr>
              <a:t>Roadmap</a:t>
            </a:r>
            <a:endParaRPr lang="en-US" sz="44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17131" y="1413935"/>
            <a:ext cx="7498080" cy="1447800"/>
          </a:xfrm>
        </p:spPr>
        <p:txBody>
          <a:bodyPr>
            <a:normAutofit/>
          </a:bodyPr>
          <a:lstStyle/>
          <a:p>
            <a:r>
              <a:rPr lang="id-ID" dirty="0"/>
              <a:t>Strategis</a:t>
            </a:r>
          </a:p>
          <a:p>
            <a:r>
              <a:rPr lang="id-ID" dirty="0"/>
              <a:t>Skala besar</a:t>
            </a:r>
          </a:p>
          <a:p>
            <a:r>
              <a:rPr lang="id-ID" dirty="0"/>
              <a:t>Durasi panjang</a:t>
            </a:r>
            <a:endParaRPr lang="en-US" dirty="0"/>
          </a:p>
        </p:txBody>
      </p:sp>
      <p:sp>
        <p:nvSpPr>
          <p:cNvPr id="4" name="Content Placeholder 2"/>
          <p:cNvSpPr txBox="1">
            <a:spLocks/>
          </p:cNvSpPr>
          <p:nvPr/>
        </p:nvSpPr>
        <p:spPr>
          <a:xfrm>
            <a:off x="646111" y="3068691"/>
            <a:ext cx="6117546" cy="3505200"/>
          </a:xfrm>
          <a:prstGeom prst="rect">
            <a:avLst/>
          </a:prstGeom>
        </p:spPr>
        <p:txBody>
          <a:bodyPr>
            <a:normAutofit fontScale="9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buNone/>
            </a:pPr>
            <a:r>
              <a:rPr lang="en-US" b="1" dirty="0">
                <a:solidFill>
                  <a:srgbClr val="FFFF00"/>
                </a:solidFill>
                <a:effectLst>
                  <a:outerShdw blurRad="50000" dist="30000" dir="5400000" algn="tl" rotWithShape="0">
                    <a:srgbClr val="000000">
                      <a:alpha val="30000"/>
                    </a:srgbClr>
                  </a:outerShdw>
                </a:effectLst>
                <a:latin typeface="+mj-lt"/>
                <a:ea typeface="+mj-ea"/>
                <a:cs typeface="+mj-cs"/>
              </a:rPr>
              <a:t>Roadmap</a:t>
            </a:r>
            <a:r>
              <a:rPr lang="id-ID" b="1" dirty="0">
                <a:solidFill>
                  <a:srgbClr val="FFFF00"/>
                </a:solidFill>
                <a:effectLst>
                  <a:outerShdw blurRad="50000" dist="30000" dir="5400000" algn="tl" rotWithShape="0">
                    <a:srgbClr val="000000">
                      <a:alpha val="30000"/>
                    </a:srgbClr>
                  </a:outerShdw>
                </a:effectLst>
                <a:latin typeface="+mj-lt"/>
                <a:ea typeface="+mj-ea"/>
                <a:cs typeface="+mj-cs"/>
              </a:rPr>
              <a:t> penelitian</a:t>
            </a:r>
            <a:endParaRPr lang="id-ID" b="1" dirty="0">
              <a:solidFill>
                <a:srgbClr val="FFFF00"/>
              </a:solidFill>
            </a:endParaRPr>
          </a:p>
          <a:p>
            <a:pPr marL="82296" indent="0" algn="just">
              <a:buNone/>
            </a:pPr>
            <a:r>
              <a:rPr lang="id-ID" sz="2200" dirty="0"/>
              <a:t>Gambaran yang jelas tentang </a:t>
            </a:r>
            <a:r>
              <a:rPr lang="id-ID" sz="2200" dirty="0">
                <a:solidFill>
                  <a:srgbClr val="FFC000"/>
                </a:solidFill>
              </a:rPr>
              <a:t>status kegiatan </a:t>
            </a:r>
            <a:r>
              <a:rPr lang="id-ID" sz="2200" dirty="0"/>
              <a:t>yang diusulkan oleh ketua tim, terhadap hasil kegiatan sebelumnya (dari pustaka dan karya sendiri) dan terhadap kemungkinan pengembangan kegiatan tersebut </a:t>
            </a:r>
            <a:r>
              <a:rPr lang="id-ID" sz="2200" dirty="0">
                <a:solidFill>
                  <a:srgbClr val="FFC000"/>
                </a:solidFill>
              </a:rPr>
              <a:t>di masa depan </a:t>
            </a:r>
            <a:r>
              <a:rPr lang="id-ID" sz="2200" dirty="0"/>
              <a:t>dan diakhiri dengan tujuan yang ingin dicapai.  Rekam jejak kerjasama penelitian yang sudah berlangsung selama ini dan hasilnya (bila sudah ada) serta peta jalan (road map) penelitian kerjasama tersebut secara garis besar.</a:t>
            </a:r>
            <a:endParaRPr lang="en-US" sz="2200" dirty="0"/>
          </a:p>
          <a:p>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97765" y="0"/>
            <a:ext cx="5370515" cy="6858000"/>
          </a:xfrm>
          <a:prstGeom prst="rect">
            <a:avLst/>
          </a:prstGeom>
        </p:spPr>
      </p:pic>
    </p:spTree>
    <p:extLst>
      <p:ext uri="{BB962C8B-B14F-4D97-AF65-F5344CB8AC3E}">
        <p14:creationId xmlns:p14="http://schemas.microsoft.com/office/powerpoint/2010/main" xmlns="" val="306816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058" y="587829"/>
            <a:ext cx="8382000" cy="5943600"/>
          </a:xfrm>
        </p:spPr>
        <p:txBody>
          <a:bodyPr/>
          <a:lstStyle/>
          <a:p>
            <a:pPr marL="0" indent="0">
              <a:buNone/>
              <a:defRPr/>
            </a:pPr>
            <a:r>
              <a:rPr lang="id-ID" sz="4800" b="1" dirty="0">
                <a:cs typeface="Arial" pitchFamily="34" charset="0"/>
              </a:rPr>
              <a:t>Dalam pelaksanaan program dan kegiatan, roadmap dapat digunakan sebagai alat bantu dalam pengukuran pencapaian kinerja serta monitoring dan evaluasi.</a:t>
            </a:r>
          </a:p>
          <a:p>
            <a:pPr>
              <a:defRPr/>
            </a:pPr>
            <a:endParaRPr lang="id-ID" dirty="0"/>
          </a:p>
        </p:txBody>
      </p:sp>
      <p:grpSp>
        <p:nvGrpSpPr>
          <p:cNvPr id="4" name="Group 3"/>
          <p:cNvGrpSpPr/>
          <p:nvPr/>
        </p:nvGrpSpPr>
        <p:grpSpPr>
          <a:xfrm>
            <a:off x="10436233" y="-13855"/>
            <a:ext cx="1700346" cy="1177640"/>
            <a:chOff x="10436233" y="-13855"/>
            <a:chExt cx="1700346" cy="1177640"/>
          </a:xfrm>
        </p:grpSpPr>
        <p:pic>
          <p:nvPicPr>
            <p:cNvPr id="5" name="Picture 31" descr="unair.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3"/>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4109316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752600" y="381000"/>
            <a:ext cx="8686800" cy="5943600"/>
          </a:xfrm>
        </p:spPr>
        <p:txBody>
          <a:bodyPr>
            <a:normAutofit fontScale="92500"/>
          </a:bodyPr>
          <a:lstStyle/>
          <a:p>
            <a:pPr marL="0" indent="0">
              <a:buNone/>
              <a:defRPr/>
            </a:pPr>
            <a:r>
              <a:rPr lang="id-ID" sz="2800" b="1" dirty="0">
                <a:solidFill>
                  <a:srgbClr val="FFC000"/>
                </a:solidFill>
                <a:cs typeface="Arial" pitchFamily="34" charset="0"/>
              </a:rPr>
              <a:t>Prinsip dasar penyusunan </a:t>
            </a:r>
            <a:r>
              <a:rPr lang="id-ID" sz="2800" b="1" i="1" dirty="0">
                <a:solidFill>
                  <a:srgbClr val="FFC000"/>
                </a:solidFill>
                <a:cs typeface="Arial" pitchFamily="34" charset="0"/>
              </a:rPr>
              <a:t>roadmap </a:t>
            </a:r>
            <a:r>
              <a:rPr lang="id-ID" sz="2800" b="1" dirty="0">
                <a:solidFill>
                  <a:srgbClr val="FFC000"/>
                </a:solidFill>
                <a:cs typeface="Arial" pitchFamily="34" charset="0"/>
              </a:rPr>
              <a:t>penelitian:</a:t>
            </a:r>
          </a:p>
          <a:p>
            <a:pPr marL="457200" indent="-457200">
              <a:buFontTx/>
              <a:buAutoNum type="arabicPeriod"/>
              <a:defRPr/>
            </a:pPr>
            <a:r>
              <a:rPr lang="id-ID" sz="2200" b="1" dirty="0">
                <a:cs typeface="Arial" pitchFamily="34" charset="0"/>
              </a:rPr>
              <a:t>Jelas, ringkas, padat, dan harus mudah dipahami</a:t>
            </a:r>
          </a:p>
          <a:p>
            <a:pPr marL="457200" indent="-457200">
              <a:buFontTx/>
              <a:buAutoNum type="arabicPeriod"/>
              <a:defRPr/>
            </a:pPr>
            <a:r>
              <a:rPr lang="id-ID" sz="2200" b="1" dirty="0">
                <a:cs typeface="Arial" pitchFamily="34" charset="0"/>
              </a:rPr>
              <a:t>Menggunakan format </a:t>
            </a:r>
            <a:r>
              <a:rPr lang="id-ID" sz="2200" b="1" dirty="0" smtClean="0">
                <a:cs typeface="Arial" pitchFamily="34" charset="0"/>
              </a:rPr>
              <a:t>tertentu (tidak baku)</a:t>
            </a:r>
            <a:endParaRPr lang="id-ID" sz="2200" b="1" dirty="0">
              <a:cs typeface="Arial" pitchFamily="34" charset="0"/>
            </a:endParaRPr>
          </a:p>
          <a:p>
            <a:pPr marL="457200" indent="-457200">
              <a:buFontTx/>
              <a:buAutoNum type="arabicPeriod"/>
              <a:defRPr/>
            </a:pPr>
            <a:r>
              <a:rPr lang="id-ID" sz="2200" b="1" dirty="0">
                <a:cs typeface="Arial" pitchFamily="34" charset="0"/>
              </a:rPr>
              <a:t>Dapat dilaksanakan</a:t>
            </a:r>
          </a:p>
          <a:p>
            <a:pPr marL="457200" indent="-457200">
              <a:buFontTx/>
              <a:buAutoNum type="arabicPeriod"/>
              <a:defRPr/>
            </a:pPr>
            <a:r>
              <a:rPr lang="id-ID" sz="2200" b="1" dirty="0">
                <a:cs typeface="Arial" pitchFamily="34" charset="0"/>
              </a:rPr>
              <a:t>Terukur. Program, kegiatan, target, waktu, dan </a:t>
            </a:r>
            <a:r>
              <a:rPr lang="id-ID" sz="2200" b="1" i="1" dirty="0">
                <a:cs typeface="Arial" pitchFamily="34" charset="0"/>
              </a:rPr>
              <a:t>outcomes</a:t>
            </a:r>
            <a:r>
              <a:rPr lang="id-ID" sz="2200" b="1" dirty="0">
                <a:cs typeface="Arial" pitchFamily="34" charset="0"/>
              </a:rPr>
              <a:t> harus dapat diukur</a:t>
            </a:r>
          </a:p>
          <a:p>
            <a:pPr marL="457200" indent="-457200">
              <a:buFontTx/>
              <a:buAutoNum type="arabicPeriod"/>
              <a:defRPr/>
            </a:pPr>
            <a:r>
              <a:rPr lang="id-ID" sz="2200" b="1" i="1" dirty="0">
                <a:cs typeface="Arial" pitchFamily="34" charset="0"/>
              </a:rPr>
              <a:t>Adjustable</a:t>
            </a:r>
            <a:r>
              <a:rPr lang="id-ID" sz="2200" b="1" dirty="0">
                <a:cs typeface="Arial" pitchFamily="34" charset="0"/>
              </a:rPr>
              <a:t>. </a:t>
            </a:r>
            <a:r>
              <a:rPr lang="id-ID" sz="2200" b="1" i="1" dirty="0">
                <a:cs typeface="Arial" pitchFamily="34" charset="0"/>
              </a:rPr>
              <a:t>Roadma</a:t>
            </a:r>
            <a:r>
              <a:rPr lang="id-ID" sz="2200" b="1" dirty="0">
                <a:cs typeface="Arial" pitchFamily="34" charset="0"/>
              </a:rPr>
              <a:t>p dapat mengakomodasi umpan balik dan perbaikan perbaikan yang diperlukan</a:t>
            </a:r>
          </a:p>
          <a:p>
            <a:pPr marL="457200" indent="-457200">
              <a:buFontTx/>
              <a:buAutoNum type="arabicPeriod"/>
              <a:defRPr/>
            </a:pPr>
            <a:r>
              <a:rPr lang="id-ID" sz="2200" b="1" dirty="0">
                <a:cs typeface="Arial" pitchFamily="34" charset="0"/>
              </a:rPr>
              <a:t>Terinci. </a:t>
            </a:r>
            <a:r>
              <a:rPr lang="id-ID" sz="2200" b="1" i="1" dirty="0">
                <a:cs typeface="Arial" pitchFamily="34" charset="0"/>
              </a:rPr>
              <a:t>Roadmap</a:t>
            </a:r>
            <a:r>
              <a:rPr lang="id-ID" sz="2200" b="1" dirty="0">
                <a:cs typeface="Arial" pitchFamily="34" charset="0"/>
              </a:rPr>
              <a:t> harus merupakan rincian dari pelaksanaan kegiatan dan hasil yang diharapkan dari kegiatan tersebut</a:t>
            </a:r>
          </a:p>
          <a:p>
            <a:pPr marL="457200" indent="-457200">
              <a:buFontTx/>
              <a:buAutoNum type="arabicPeriod"/>
              <a:defRPr/>
            </a:pPr>
            <a:r>
              <a:rPr lang="id-ID" sz="2200" b="1" dirty="0">
                <a:cs typeface="Arial" pitchFamily="34" charset="0"/>
              </a:rPr>
              <a:t>Roadmap harus merupakan kesepakatan bersama yang memberikan gambaran kesadaran akan tanggungjawab yang harus diselesaikan</a:t>
            </a:r>
          </a:p>
          <a:p>
            <a:pPr marL="457200" indent="-457200">
              <a:buFontTx/>
              <a:buAutoNum type="arabicPeriod"/>
              <a:defRPr/>
            </a:pPr>
            <a:r>
              <a:rPr lang="id-ID" sz="2200" b="1" dirty="0">
                <a:cs typeface="Arial" pitchFamily="34" charset="0"/>
              </a:rPr>
              <a:t>Roadmap harus menjadi dokumen resmi kelompok peneliti atau program studi.</a:t>
            </a:r>
          </a:p>
        </p:txBody>
      </p:sp>
      <p:grpSp>
        <p:nvGrpSpPr>
          <p:cNvPr id="3" name="Group 2"/>
          <p:cNvGrpSpPr/>
          <p:nvPr/>
        </p:nvGrpSpPr>
        <p:grpSpPr>
          <a:xfrm>
            <a:off x="10436233" y="-13855"/>
            <a:ext cx="1700346" cy="1177640"/>
            <a:chOff x="10436233" y="-13855"/>
            <a:chExt cx="1700346" cy="1177640"/>
          </a:xfrm>
        </p:grpSpPr>
        <p:pic>
          <p:nvPicPr>
            <p:cNvPr id="4" name="Picture 31" descr="unair.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a:blip r:embed="rId3"/>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258129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704397" y="468087"/>
            <a:ext cx="8410575" cy="5738813"/>
          </a:xfrm>
        </p:spPr>
        <p:txBody>
          <a:bodyPr>
            <a:normAutofit fontScale="92500"/>
          </a:bodyPr>
          <a:lstStyle/>
          <a:p>
            <a:pPr marL="0" indent="0">
              <a:buNone/>
              <a:tabLst>
                <a:tab pos="465138" algn="l"/>
              </a:tabLst>
              <a:defRPr/>
            </a:pPr>
            <a:r>
              <a:rPr lang="id-ID" sz="3200" b="1" dirty="0" smtClean="0">
                <a:solidFill>
                  <a:srgbClr val="FFC000"/>
                </a:solidFill>
                <a:cs typeface="Arial" pitchFamily="34" charset="0"/>
              </a:rPr>
              <a:t>Penyusunan </a:t>
            </a:r>
            <a:r>
              <a:rPr lang="id-ID" sz="3200" b="1" i="1" dirty="0" smtClean="0">
                <a:solidFill>
                  <a:srgbClr val="FFC000"/>
                </a:solidFill>
                <a:cs typeface="Arial" pitchFamily="34" charset="0"/>
              </a:rPr>
              <a:t>roadmap </a:t>
            </a:r>
            <a:r>
              <a:rPr lang="id-ID" sz="3200" b="1" dirty="0" smtClean="0">
                <a:solidFill>
                  <a:srgbClr val="FFC000"/>
                </a:solidFill>
                <a:cs typeface="Arial" pitchFamily="34" charset="0"/>
              </a:rPr>
              <a:t>penelitian harus memperhatikan beberapa hal berikut:</a:t>
            </a:r>
          </a:p>
          <a:p>
            <a:pPr marL="0" indent="0">
              <a:buNone/>
              <a:tabLst>
                <a:tab pos="465138" algn="l"/>
              </a:tabLst>
              <a:defRPr/>
            </a:pPr>
            <a:endParaRPr lang="id-ID" sz="3200" b="1" dirty="0" smtClean="0">
              <a:solidFill>
                <a:srgbClr val="FFC000"/>
              </a:solidFill>
              <a:cs typeface="Arial" pitchFamily="34" charset="0"/>
            </a:endParaRPr>
          </a:p>
          <a:p>
            <a:pPr marL="0" indent="0">
              <a:buNone/>
              <a:tabLst>
                <a:tab pos="465138" algn="l"/>
              </a:tabLst>
              <a:defRPr/>
            </a:pPr>
            <a:endParaRPr lang="id-ID" sz="1100" b="1" dirty="0">
              <a:solidFill>
                <a:srgbClr val="FFC000"/>
              </a:solidFill>
              <a:cs typeface="Arial" pitchFamily="34" charset="0"/>
            </a:endParaRPr>
          </a:p>
          <a:p>
            <a:pPr marL="457200" indent="-457200">
              <a:buFontTx/>
              <a:buAutoNum type="arabicPeriod"/>
              <a:tabLst>
                <a:tab pos="465138" algn="l"/>
              </a:tabLst>
              <a:defRPr/>
            </a:pPr>
            <a:r>
              <a:rPr lang="id-ID" sz="3200" b="1" noProof="1" smtClean="0">
                <a:cs typeface="Arial" pitchFamily="34" charset="0"/>
              </a:rPr>
              <a:t>Bidang keahlian dosen, khususnya pada waktu menyelesaikan program S3.</a:t>
            </a:r>
          </a:p>
          <a:p>
            <a:pPr marL="457200" indent="-457200">
              <a:buFontTx/>
              <a:buAutoNum type="arabicPeriod"/>
              <a:tabLst>
                <a:tab pos="465138" algn="l"/>
              </a:tabLst>
              <a:defRPr/>
            </a:pPr>
            <a:r>
              <a:rPr lang="id-ID" sz="3200" b="1" noProof="1" smtClean="0">
                <a:cs typeface="Arial" pitchFamily="34" charset="0"/>
              </a:rPr>
              <a:t>Prioritas penelitian.</a:t>
            </a:r>
          </a:p>
          <a:p>
            <a:pPr marL="457200" indent="-457200">
              <a:buFontTx/>
              <a:buAutoNum type="arabicPeriod"/>
              <a:tabLst>
                <a:tab pos="465138" algn="l"/>
              </a:tabLst>
              <a:defRPr/>
            </a:pPr>
            <a:r>
              <a:rPr lang="id-ID" sz="3200" b="1" i="1" noProof="1" smtClean="0">
                <a:cs typeface="Arial" pitchFamily="34" charset="0"/>
              </a:rPr>
              <a:t>Trend </a:t>
            </a:r>
            <a:r>
              <a:rPr lang="id-ID" sz="3200" b="1" noProof="1" smtClean="0">
                <a:cs typeface="Arial" pitchFamily="34" charset="0"/>
              </a:rPr>
              <a:t>penelitian. </a:t>
            </a:r>
          </a:p>
          <a:p>
            <a:pPr marL="457200" indent="-457200">
              <a:buFontTx/>
              <a:buAutoNum type="arabicPeriod"/>
              <a:tabLst>
                <a:tab pos="465138" algn="l"/>
              </a:tabLst>
              <a:defRPr/>
            </a:pPr>
            <a:r>
              <a:rPr lang="id-ID" sz="3200" b="1" noProof="1" smtClean="0">
                <a:cs typeface="Arial" pitchFamily="34" charset="0"/>
              </a:rPr>
              <a:t>Kebutuhan penelitian. </a:t>
            </a:r>
          </a:p>
          <a:p>
            <a:pPr marL="457200" indent="-457200">
              <a:buFontTx/>
              <a:buAutoNum type="arabicPeriod"/>
              <a:tabLst>
                <a:tab pos="465138" algn="l"/>
              </a:tabLst>
              <a:defRPr/>
            </a:pPr>
            <a:r>
              <a:rPr lang="id-ID" sz="3200" b="1" noProof="1" smtClean="0">
                <a:cs typeface="Arial" pitchFamily="34" charset="0"/>
              </a:rPr>
              <a:t>Ketersediaan peralatan yang dibutuhkan.</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833757" y="2239736"/>
            <a:ext cx="3175000" cy="3162300"/>
          </a:xfrm>
          <a:prstGeom prst="rect">
            <a:avLst/>
          </a:prstGeom>
          <a:ln>
            <a:noFill/>
          </a:ln>
          <a:effectLst>
            <a:softEdge rad="112500"/>
          </a:effectLst>
        </p:spPr>
      </p:pic>
      <p:grpSp>
        <p:nvGrpSpPr>
          <p:cNvPr id="4" name="Group 3"/>
          <p:cNvGrpSpPr/>
          <p:nvPr/>
        </p:nvGrpSpPr>
        <p:grpSpPr>
          <a:xfrm>
            <a:off x="10436233" y="-13855"/>
            <a:ext cx="1700346" cy="1177640"/>
            <a:chOff x="10436233" y="-13855"/>
            <a:chExt cx="1700346" cy="1177640"/>
          </a:xfrm>
        </p:grpSpPr>
        <p:pic>
          <p:nvPicPr>
            <p:cNvPr id="5" name="Picture 31" descr="unair.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4"/>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307041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a:off x="2837771" y="6485162"/>
            <a:ext cx="561657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396851" y="1104601"/>
            <a:ext cx="80914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5060" name="Text Box 7"/>
          <p:cNvSpPr txBox="1">
            <a:spLocks noChangeArrowheads="1"/>
          </p:cNvSpPr>
          <p:nvPr/>
        </p:nvSpPr>
        <p:spPr bwMode="auto">
          <a:xfrm>
            <a:off x="1302657" y="363762"/>
            <a:ext cx="807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sz="3200" b="1">
                <a:latin typeface="Rockwell Condensed" panose="02060603050405020104" pitchFamily="18" charset="0"/>
              </a:rPr>
              <a:t>Penentuan Bidang Unggulan</a:t>
            </a:r>
            <a:endParaRPr lang="en-US" sz="3200" b="1">
              <a:latin typeface="Rockwell Condensed" panose="02060603050405020104" pitchFamily="18" charset="0"/>
            </a:endParaRPr>
          </a:p>
        </p:txBody>
      </p:sp>
      <p:sp>
        <p:nvSpPr>
          <p:cNvPr id="45061" name="TextBox 24"/>
          <p:cNvSpPr txBox="1">
            <a:spLocks noChangeArrowheads="1"/>
          </p:cNvSpPr>
          <p:nvPr/>
        </p:nvSpPr>
        <p:spPr bwMode="auto">
          <a:xfrm>
            <a:off x="990606" y="2035936"/>
            <a:ext cx="29192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DE" sz="2400" dirty="0">
                <a:latin typeface="Calibri" panose="020F0502020204030204" pitchFamily="34" charset="0"/>
              </a:rPr>
              <a:t>RISET </a:t>
            </a:r>
            <a:r>
              <a:rPr lang="id-ID" sz="2400" dirty="0" smtClean="0">
                <a:latin typeface="Calibri" panose="020F0502020204030204" pitchFamily="34" charset="0"/>
              </a:rPr>
              <a:t>INDIVIDU/KELOMPOK</a:t>
            </a:r>
            <a:endParaRPr lang="en-US" sz="2400" dirty="0">
              <a:latin typeface="Calibri" panose="020F0502020204030204" pitchFamily="34" charset="0"/>
            </a:endParaRPr>
          </a:p>
        </p:txBody>
      </p:sp>
      <p:sp>
        <p:nvSpPr>
          <p:cNvPr id="45062" name="TextBox 26"/>
          <p:cNvSpPr txBox="1">
            <a:spLocks noChangeArrowheads="1"/>
          </p:cNvSpPr>
          <p:nvPr/>
        </p:nvSpPr>
        <p:spPr bwMode="auto">
          <a:xfrm>
            <a:off x="4773468" y="1778761"/>
            <a:ext cx="18716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DE" sz="2400" dirty="0">
                <a:solidFill>
                  <a:srgbClr val="C00000"/>
                </a:solidFill>
                <a:latin typeface="Calibri" panose="020F0502020204030204" pitchFamily="34" charset="0"/>
              </a:rPr>
              <a:t>Publishable</a:t>
            </a:r>
            <a:endParaRPr lang="en-US" sz="2400" dirty="0">
              <a:solidFill>
                <a:srgbClr val="C00000"/>
              </a:solidFill>
              <a:latin typeface="Calibri" panose="020F0502020204030204" pitchFamily="34" charset="0"/>
            </a:endParaRPr>
          </a:p>
        </p:txBody>
      </p:sp>
      <p:sp>
        <p:nvSpPr>
          <p:cNvPr id="45063" name="TextBox 28"/>
          <p:cNvSpPr txBox="1">
            <a:spLocks noChangeArrowheads="1"/>
          </p:cNvSpPr>
          <p:nvPr/>
        </p:nvSpPr>
        <p:spPr bwMode="auto">
          <a:xfrm>
            <a:off x="4773468" y="2443924"/>
            <a:ext cx="18716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e-DE" sz="2400">
                <a:solidFill>
                  <a:srgbClr val="C00000"/>
                </a:solidFill>
                <a:latin typeface="Calibri" panose="020F0502020204030204" pitchFamily="34" charset="0"/>
              </a:rPr>
              <a:t>Applicable</a:t>
            </a:r>
            <a:endParaRPr lang="en-US" sz="2400">
              <a:solidFill>
                <a:srgbClr val="C00000"/>
              </a:solidFill>
              <a:latin typeface="Calibri" panose="020F0502020204030204" pitchFamily="34" charset="0"/>
            </a:endParaRPr>
          </a:p>
        </p:txBody>
      </p:sp>
      <p:sp>
        <p:nvSpPr>
          <p:cNvPr id="30" name="TextBox 29"/>
          <p:cNvSpPr txBox="1"/>
          <p:nvPr/>
        </p:nvSpPr>
        <p:spPr>
          <a:xfrm>
            <a:off x="7411894" y="1883536"/>
            <a:ext cx="2905125" cy="830263"/>
          </a:xfrm>
          <a:prstGeom prst="rect">
            <a:avLst/>
          </a:prstGeom>
          <a:noFill/>
        </p:spPr>
        <p:txBody>
          <a:bodyPr>
            <a:spAutoFit/>
          </a:bodyPr>
          <a:lstStyle/>
          <a:p>
            <a:pPr algn="ctr">
              <a:defRPr/>
            </a:pPr>
            <a:r>
              <a:rPr lang="de-DE" sz="2400" dirty="0">
                <a:solidFill>
                  <a:srgbClr val="FFFF00"/>
                </a:solidFill>
              </a:rPr>
              <a:t>Masalah nyata dan nilai scientific</a:t>
            </a:r>
            <a:endParaRPr lang="en-US" sz="2400" dirty="0">
              <a:solidFill>
                <a:srgbClr val="FFFF00"/>
              </a:solidFill>
            </a:endParaRPr>
          </a:p>
        </p:txBody>
      </p:sp>
      <p:cxnSp>
        <p:nvCxnSpPr>
          <p:cNvPr id="40" name="Straight Arrow Connector 39"/>
          <p:cNvCxnSpPr>
            <a:stCxn id="45061" idx="3"/>
          </p:cNvCxnSpPr>
          <p:nvPr/>
        </p:nvCxnSpPr>
        <p:spPr>
          <a:xfrm flipV="1">
            <a:off x="3909868" y="2066099"/>
            <a:ext cx="1008062" cy="38533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5061" idx="3"/>
          </p:cNvCxnSpPr>
          <p:nvPr/>
        </p:nvCxnSpPr>
        <p:spPr>
          <a:xfrm>
            <a:off x="3909868" y="2451435"/>
            <a:ext cx="1008062" cy="1909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5062" idx="3"/>
          </p:cNvCxnSpPr>
          <p:nvPr/>
        </p:nvCxnSpPr>
        <p:spPr>
          <a:xfrm>
            <a:off x="6645131" y="2008948"/>
            <a:ext cx="936625" cy="27305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5063" idx="3"/>
          </p:cNvCxnSpPr>
          <p:nvPr/>
        </p:nvCxnSpPr>
        <p:spPr>
          <a:xfrm flipV="1">
            <a:off x="6645131" y="2355024"/>
            <a:ext cx="936625" cy="319087"/>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58334" y="3814190"/>
            <a:ext cx="6464684" cy="2246769"/>
          </a:xfrm>
          <a:prstGeom prst="rect">
            <a:avLst/>
          </a:prstGeom>
          <a:noFill/>
        </p:spPr>
        <p:txBody>
          <a:bodyPr wrap="square" rtlCol="0">
            <a:spAutoFit/>
          </a:bodyPr>
          <a:lstStyle/>
          <a:p>
            <a:r>
              <a:rPr lang="id-ID" sz="2800" dirty="0" smtClean="0"/>
              <a:t>Oleh karena itu yang dituliskan dalam setiap tahapan roadmap pasti tidak sama untuk riset dasar (menemukan konsep/teori) dan riset aplikasi (menghasilkan produk)</a:t>
            </a:r>
            <a:endParaRPr lang="id-ID" sz="2800" dirty="0"/>
          </a:p>
        </p:txBody>
      </p:sp>
      <p:pic>
        <p:nvPicPr>
          <p:cNvPr id="18434" name="Picture 2" descr="Media Konsultasi Skripsi FKIP Bahasa Inggris: Basic and Applied Research"/>
          <p:cNvPicPr>
            <a:picLocks noChangeAspect="1" noChangeArrowheads="1"/>
          </p:cNvPicPr>
          <p:nvPr/>
        </p:nvPicPr>
        <p:blipFill>
          <a:blip r:embed="rId2"/>
          <a:srcRect/>
          <a:stretch>
            <a:fillRect/>
          </a:stretch>
        </p:blipFill>
        <p:spPr bwMode="auto">
          <a:xfrm>
            <a:off x="7786255" y="2905558"/>
            <a:ext cx="4091997" cy="3510197"/>
          </a:xfrm>
          <a:prstGeom prst="rect">
            <a:avLst/>
          </a:prstGeom>
          <a:noFill/>
        </p:spPr>
      </p:pic>
      <p:grpSp>
        <p:nvGrpSpPr>
          <p:cNvPr id="15" name="Group 14"/>
          <p:cNvGrpSpPr/>
          <p:nvPr/>
        </p:nvGrpSpPr>
        <p:grpSpPr>
          <a:xfrm>
            <a:off x="10436233" y="-13855"/>
            <a:ext cx="1700346" cy="1177640"/>
            <a:chOff x="10436233" y="-13855"/>
            <a:chExt cx="1700346" cy="1177640"/>
          </a:xfrm>
        </p:grpSpPr>
        <p:pic>
          <p:nvPicPr>
            <p:cNvPr id="16" name="Picture 31" descr="unair.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1152906" y="55420"/>
              <a:ext cx="983673"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
            <p:cNvPicPr>
              <a:picLocks noChangeAspect="1" noChangeArrowheads="1"/>
            </p:cNvPicPr>
            <p:nvPr/>
          </p:nvPicPr>
          <p:blipFill>
            <a:blip r:embed="rId4"/>
            <a:srcRect l="34394" t="52346" r="52754" b="34281"/>
            <a:stretch>
              <a:fillRect/>
            </a:stretch>
          </p:blipFill>
          <p:spPr bwMode="auto">
            <a:xfrm rot="5400000">
              <a:off x="10191897" y="230481"/>
              <a:ext cx="1177640" cy="688967"/>
            </a:xfrm>
            <a:prstGeom prst="rect">
              <a:avLst/>
            </a:prstGeom>
            <a:noFill/>
            <a:ln w="9525">
              <a:noFill/>
              <a:miter lim="800000"/>
              <a:headEnd/>
              <a:tailEnd/>
            </a:ln>
            <a:effectLst/>
          </p:spPr>
        </p:pic>
      </p:grpSp>
    </p:spTree>
    <p:extLst>
      <p:ext uri="{BB962C8B-B14F-4D97-AF65-F5344CB8AC3E}">
        <p14:creationId xmlns:p14="http://schemas.microsoft.com/office/powerpoint/2010/main" xmlns="" val="2264068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806</TotalTime>
  <Words>844</Words>
  <Application>Microsoft Office PowerPoint</Application>
  <PresentationFormat>Custom</PresentationFormat>
  <Paragraphs>149</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Ion</vt:lpstr>
      <vt:lpstr>Slide 1</vt:lpstr>
      <vt:lpstr>Slide 2</vt:lpstr>
      <vt:lpstr>CATATAN</vt:lpstr>
      <vt:lpstr>Roadmap? Peta Jalan</vt:lpstr>
      <vt:lpstr>Roadmap</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Khannies</cp:lastModifiedBy>
  <cp:revision>34</cp:revision>
  <dcterms:created xsi:type="dcterms:W3CDTF">2018-06-28T03:38:43Z</dcterms:created>
  <dcterms:modified xsi:type="dcterms:W3CDTF">2020-09-13T14:27:31Z</dcterms:modified>
</cp:coreProperties>
</file>